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8" r:id="rId2"/>
    <p:sldId id="256" r:id="rId3"/>
    <p:sldId id="267" r:id="rId4"/>
    <p:sldId id="268" r:id="rId5"/>
    <p:sldId id="270" r:id="rId6"/>
    <p:sldId id="286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7" r:id="rId23"/>
    <p:sldId id="288" r:id="rId24"/>
    <p:sldId id="307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6"/>
    <p:restoredTop sz="89817" autoAdjust="0"/>
  </p:normalViewPr>
  <p:slideViewPr>
    <p:cSldViewPr snapToGrid="0" snapToObjects="1">
      <p:cViewPr>
        <p:scale>
          <a:sx n="90" d="100"/>
          <a:sy n="90" d="100"/>
        </p:scale>
        <p:origin x="-144" y="4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7226D-35FE-EB4D-A654-9FD981E164EA}" type="datetimeFigureOut">
              <a:rPr kumimoji="1" lang="zh-CN" altLang="en-US" smtClean="0"/>
              <a:pPr/>
              <a:t>19/4/12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57F26-8281-E049-8585-E6647A8EC50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38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8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20190328</a:t>
            </a:r>
            <a:r>
              <a:rPr kumimoji="1" lang="zh-CN" altLang="en-US" dirty="0" smtClean="0"/>
              <a:t>一天的主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企业用车相关接口调用量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newOrder</a:t>
            </a:r>
            <a:r>
              <a:rPr kumimoji="1" lang="zh-CN" altLang="en-US" dirty="0" smtClean="0"/>
              <a:t>调用了</a:t>
            </a:r>
            <a:r>
              <a:rPr kumimoji="1" lang="en-US" altLang="zh-CN" dirty="0" smtClean="0"/>
              <a:t>4661</a:t>
            </a:r>
            <a:r>
              <a:rPr kumimoji="1" lang="zh-CN" altLang="en-US" dirty="0" smtClean="0"/>
              <a:t>次，而</a:t>
            </a:r>
            <a:r>
              <a:rPr kumimoji="1" lang="en-US" altLang="zh-CN" dirty="0" err="1" smtClean="0"/>
              <a:t>isVip</a:t>
            </a:r>
            <a:r>
              <a:rPr kumimoji="1" lang="zh-CN" altLang="en-US" dirty="0" smtClean="0"/>
              <a:t>接口调用了</a:t>
            </a:r>
            <a:r>
              <a:rPr kumimoji="1" lang="en-US" altLang="zh-CN" dirty="0" smtClean="0"/>
              <a:t>393</a:t>
            </a:r>
            <a:r>
              <a:rPr kumimoji="1" lang="zh-CN" altLang="en-US" dirty="0" smtClean="0"/>
              <a:t>万次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26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过多 或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过大，</a:t>
            </a:r>
            <a:r>
              <a:rPr kumimoji="1" lang="en-US" altLang="zh-CN" dirty="0" err="1" smtClean="0"/>
              <a:t>ziplist</a:t>
            </a:r>
            <a:r>
              <a:rPr kumimoji="1" lang="zh-CN" altLang="en-US" dirty="0" smtClean="0"/>
              <a:t>读写性能会下降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hdel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filed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512</a:t>
            </a:r>
            <a:r>
              <a:rPr kumimoji="1" lang="zh-CN" altLang="en-US" baseline="0" dirty="0" smtClean="0"/>
              <a:t> 和 </a:t>
            </a:r>
            <a:r>
              <a:rPr kumimoji="1" lang="en-US" altLang="zh-CN" baseline="0" dirty="0" smtClean="0"/>
              <a:t>64</a:t>
            </a:r>
            <a:r>
              <a:rPr kumimoji="1" lang="zh-CN" altLang="en-US" baseline="0" dirty="0" smtClean="0"/>
              <a:t>都是官方给的数据，这些数据是可以在配置文件中修改的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Zlbytes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zltail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zllen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entry1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entry2</a:t>
            </a:r>
            <a:r>
              <a:rPr kumimoji="1" lang="zh-CN" altLang="en-US" baseline="0" dirty="0" smtClean="0"/>
              <a:t> </a:t>
            </a:r>
            <a:r>
              <a:rPr kumimoji="1" lang="mr-IN" altLang="zh-CN" baseline="0" dirty="0" smtClean="0"/>
              <a:t>…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entry3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zlend</a:t>
            </a:r>
            <a:r>
              <a:rPr kumimoji="1" lang="zh-CN" altLang="en-US" baseline="0" dirty="0" smtClean="0"/>
              <a:t> 是个数组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38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要控制哈希在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ziplist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hashtable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两种内部编码的转换，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hashtable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会消耗更多内存。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83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最大支持个数 </a:t>
            </a:r>
            <a:r>
              <a:rPr lang="en-US" altLang="zh-CN" dirty="0" smtClean="0"/>
              <a:t>2^32 – 1</a:t>
            </a:r>
          </a:p>
          <a:p>
            <a:endParaRPr lang="en-US" altLang="zh-CN" dirty="0" smtClean="0"/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Lists are also encoded in a special way to save a lot of space.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The number of entries allowed per internal list node can be specified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as a fixed maximum size or a maximum number of elements.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For a fixed maximum size, use -5 through -1, meaning: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-5: max size: 64 Kb &lt;-- not recommended for normal workloads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-4: max size: 32 Kb &lt;-- not recommended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-3: max size: 16 Kb &lt;-- probably not recommended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-2: max size: 8 Kb &lt;-- good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-1: max size: 4 Kb &lt;-- good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Positive numbers mean store up to _exactly_ that number of elements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per list node.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The highest performing option is usually -2 (8 Kb size) or -1 (4 Kb size),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but if your use case is unique, adjust the settings as necessary.</a:t>
            </a:r>
            <a:endPara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list-max-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ziplist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-size -2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942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699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Bitmaps</a:t>
            </a:r>
            <a:r>
              <a:rPr kumimoji="1" lang="zh-CN" altLang="en-US" dirty="0" smtClean="0"/>
              <a:t>大部分位都是</a:t>
            </a:r>
            <a:r>
              <a:rPr kumimoji="1" lang="en-US" altLang="zh-CN" dirty="0" smtClean="0"/>
              <a:t>0</a:t>
            </a:r>
          </a:p>
          <a:p>
            <a:r>
              <a:rPr kumimoji="1" lang="zh-CN" altLang="en-US" dirty="0" smtClean="0"/>
              <a:t>适用于统计指标活跃度高的场景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9716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3.2 </a:t>
            </a:r>
            <a:r>
              <a:rPr lang="zh-TW" altLang="en-US" dirty="0" smtClean="0"/>
              <a:t>版本的特性</a:t>
            </a:r>
            <a:endParaRPr lang="en-US" altLang="zh-TW" dirty="0" smtClean="0"/>
          </a:p>
          <a:p>
            <a:r>
              <a:rPr lang="en-US" altLang="zh-CN" dirty="0" smtClean="0"/>
              <a:t>longitude 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latitude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name </a:t>
            </a:r>
            <a:r>
              <a:rPr lang="zh-CN" altLang="en-US" dirty="0" smtClean="0"/>
              <a:t>则分别为地理位置的经度、纬度、名字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52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3.2 </a:t>
            </a:r>
            <a:r>
              <a:rPr lang="zh-TW" altLang="en-US" dirty="0" smtClean="0"/>
              <a:t>版本的特性</a:t>
            </a:r>
            <a:endParaRPr lang="en-US" altLang="zh-TW" dirty="0" smtClean="0"/>
          </a:p>
          <a:p>
            <a:r>
              <a:rPr lang="en-US" altLang="zh-CN" dirty="0" smtClean="0"/>
              <a:t>longitude 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latitude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name </a:t>
            </a:r>
            <a:r>
              <a:rPr lang="zh-CN" altLang="en-US" dirty="0" smtClean="0"/>
              <a:t>则分别为地理位置的经度、纬度、名字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74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3.2 </a:t>
            </a:r>
            <a:r>
              <a:rPr lang="zh-TW" altLang="en-US" dirty="0" smtClean="0"/>
              <a:t>版本的特性</a:t>
            </a:r>
            <a:endParaRPr lang="en-US" altLang="zh-TW" dirty="0" smtClean="0"/>
          </a:p>
          <a:p>
            <a:r>
              <a:rPr lang="en-US" altLang="zh-CN" dirty="0" smtClean="0"/>
              <a:t>longitude </a:t>
            </a:r>
            <a:r>
              <a:rPr lang="zh-CN" altLang="en-US" dirty="0" smtClean="0"/>
              <a:t>、 </a:t>
            </a:r>
            <a:r>
              <a:rPr lang="en-US" altLang="zh-CN" dirty="0" smtClean="0"/>
              <a:t>latitude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name </a:t>
            </a:r>
            <a:r>
              <a:rPr lang="zh-CN" altLang="en-US" dirty="0" smtClean="0"/>
              <a:t>则分别为地理位置的经度、纬度、名字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766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内存型数据库，即服务器在运行时，系统为其分配了一部分内存存储数据，一旦服务器挂了，或者突然宕机了，那么数据库里面的数据将会丢失，为了使服务器即使突然关机也能保存数据，必须通过持久化的方式将数据从内存保存到磁盘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28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键过期可以实现缓存</a:t>
            </a:r>
            <a:endParaRPr kumimoji="1" lang="en-US" altLang="zh-CN" dirty="0" smtClean="0"/>
          </a:p>
          <a:p>
            <a:r>
              <a:rPr kumimoji="1" lang="zh-CN" altLang="en-US" dirty="0" smtClean="0"/>
              <a:t>事务功能能在一定程度保证事务特性</a:t>
            </a:r>
            <a:endParaRPr kumimoji="1" lang="en-US" altLang="zh-CN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流水线（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）功能，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单线程，一个命令返回才能发送下一个命令，使用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这样客户端能将一批命令一次性传到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，减少了网络的开销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脚本功能，可以利用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定制化生成自己需要的命令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复制将多个副本部署到其他机器，是高可用的基础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数据全部放在内存，不依赖磁盘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数据结构简单，操作简单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单线程，避免了上下文切换和竞争提交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多路复用，非阻塞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为什么单线程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不是性能瓶颈，内存大小才是，所以不需要多线程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091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创建一个不带网络连接的伪客户端（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fake client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读取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所保存的文本，并根据内容还原出命令、命令的参数以及命令的个数。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根据命令、命令的参数和命令的个数，使用伪客户端执行该命令。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执行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2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，直到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文件中的所有命令执行完毕。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434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创建一个不带网络连接的伪客户端（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fake client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读取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所保存的文本，并根据内容还原出命令、命令的参数以及命令的个数。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根据命令、命令的参数和命令的个数，使用伪客户端执行该命令。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执行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2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，直到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文件中的所有命令执行完毕。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202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创建一个不带网络连接的伪客户端（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fake client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读取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所保存的文本，并根据内容还原出命令、命令的参数以及命令的个数。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根据命令、命令的参数和命令的个数，使用伪客户端执行该命令。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执行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2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，直到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文件中的所有命令执行完毕。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302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文件的最开头保存着 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五个字符，标识着一个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文件的开始。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在读入文件的时候，程序可以通过检查一个文件的前五个字节，来快速地判断该文件是否有可能是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RDB-VERSION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一个四字节长的以字符表示的整数，记录了该文件所使用的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版本号。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目前的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文件版本为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0006 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因为不同版本的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文件互不兼容，所以在读入程序时，需要根据版本来选择不同的读入方式。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DB-DATA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这个部分在一个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文件中会出现任意多次，每个 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DB-DATA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部分保存着服务器上一个非空数据库的所有数据。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SELECT-DB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这域保存着跟在后面的键值对所属的数据库号码。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在读入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文件时，程序会根据这个域的值来切换数据库，确保数据被还原到正确的数据库上。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KEY-VALUE-PAIRS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因为空的数据库不会被保存到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文件，所以这个部分至少会包含一个键值对的数据。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EOF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标志着数据库内容的结尾（不是文件的结尾），值为 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rdb.h/EDIS_RDB_OPCODE_EOF 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CHECK-SUM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文件所有内容的校验和， 一个 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uint_64t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类型值。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在写入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文件时将校验和保存在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文件的末尾， 当读取时， 根据它的值对内容进行校验。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如果这个域的值为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那么表示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关闭了校验和功能。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96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如果值可以表示为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位、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位或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位有符号整数，那么直接以整数类型的形式来保存它们：</a:t>
            </a: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+---------+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| +---------+ </a:t>
            </a:r>
          </a:p>
          <a:p>
            <a:r>
              <a:rPr lang="en" altLang="zh-CN"/>
              <a:t/>
            </a:r>
            <a:br>
              <a:rPr lang="en" altLang="zh-CN"/>
            </a:b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另一方面，如果值不能被表示为最高 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位的有符号整数，那么说明这是一个 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 long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类型的值，在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文件中，这种类型的值以字符序列的形式保存。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一个字符序列由两部分组成：</a:t>
            </a: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+-----+---------+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 | CONTENT | +-----+---------+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09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975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重写可通过 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bgrewriteaof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手动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触发，或根据配置项自动触发。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884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创建一个不带网络连接的伪客户端（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fake client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读取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所保存的文本，并根据内容还原出命令、命令的参数以及命令的个数。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根据命令、命令的参数和命令的个数，使用伪客户端执行该命令。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执行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2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，直到 </a:t>
            </a:r>
            <a:r>
              <a:rPr lang="en-US" altLang="zh-CN" sz="1200"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文件中的所有命令执行完毕。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679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写操作频繁时，牺牲性能，换取更高的缓存一致性（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aof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如果从节点执行全量复制操作，主节点自动执行</a:t>
            </a:r>
            <a:r>
              <a:rPr lang="en" altLang="zh-CN"/>
              <a:t>bgsave</a:t>
            </a:r>
            <a:r>
              <a:rPr lang="zh-CN" altLang="en-US"/>
              <a:t>生成</a:t>
            </a:r>
            <a:r>
              <a:rPr lang="en" altLang="zh-CN"/>
              <a:t>RDB</a:t>
            </a:r>
            <a:r>
              <a:rPr lang="zh-CN" altLang="en-US"/>
              <a:t>文件并发送给从节点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执行</a:t>
            </a:r>
            <a:r>
              <a:rPr lang="en" altLang="zh-CN"/>
              <a:t>debug reload</a:t>
            </a:r>
            <a:r>
              <a:rPr lang="zh-CN" altLang="en-US"/>
              <a:t>命令重新加载</a:t>
            </a:r>
            <a:r>
              <a:rPr lang="en" altLang="zh-CN"/>
              <a:t>Redis</a:t>
            </a:r>
            <a:r>
              <a:rPr lang="zh-CN" altLang="en-US"/>
              <a:t>时，也会自动触</a:t>
            </a:r>
            <a:r>
              <a:rPr lang="zh-CN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</a:t>
            </a:r>
            <a:r>
              <a:rPr lang="en" altLang="zh-CN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</a:t>
            </a:r>
            <a:r>
              <a:rPr lang="en" altLang="zh-CN"/>
              <a:t>e</a:t>
            </a:r>
            <a:r>
              <a:rPr lang="zh-CN" altLang="en-US"/>
              <a:t>操作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默认情况下执行</a:t>
            </a:r>
            <a:r>
              <a:rPr lang="en" altLang="zh-CN"/>
              <a:t>shutdown</a:t>
            </a:r>
            <a:r>
              <a:rPr lang="zh-CN" altLang="en-US"/>
              <a:t>命令时，如果没有开启</a:t>
            </a:r>
            <a:r>
              <a:rPr lang="en" altLang="zh-CN"/>
              <a:t>AOF</a:t>
            </a:r>
            <a:r>
              <a:rPr lang="zh-CN" altLang="en-US"/>
              <a:t>持久化功能则自动执行</a:t>
            </a:r>
            <a:r>
              <a:rPr lang="en" altLang="zh-CN"/>
              <a:t>bgsave</a:t>
            </a:r>
            <a:r>
              <a:rPr lang="zh-CN" altLang="en"/>
              <a:t>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AOF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后，所有写入命令都包含追加操作，直接采用协议格式，避免二次处理开销。</a:t>
            </a:r>
            <a:b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文本协议具有兼容性和可读性，方便直接修改和处理。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65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Big-key</a:t>
            </a:r>
            <a:r>
              <a:rPr kumimoji="1" lang="zh-CN" altLang="en-US"/>
              <a:t> 内存不均匀、超时阻塞、网络拥塞</a:t>
            </a:r>
            <a:endParaRPr kumimoji="1" lang="en-US" altLang="zh-CN"/>
          </a:p>
          <a:p>
            <a:r>
              <a:rPr kumimoji="1" lang="en-US" altLang="zh-CN"/>
              <a:t>1MB</a:t>
            </a:r>
            <a:r>
              <a:rPr kumimoji="1" lang="zh-CN" altLang="en-US"/>
              <a:t>的</a:t>
            </a:r>
            <a:r>
              <a:rPr kumimoji="1" lang="en-US" altLang="zh-CN"/>
              <a:t>key</a:t>
            </a:r>
            <a:r>
              <a:rPr kumimoji="1" lang="zh-CN" altLang="en-US"/>
              <a:t>每秒访问</a:t>
            </a:r>
            <a:r>
              <a:rPr kumimoji="1" lang="en-US" altLang="zh-CN"/>
              <a:t>1000</a:t>
            </a:r>
            <a:r>
              <a:rPr kumimoji="1" lang="zh-CN" altLang="en-US"/>
              <a:t>次，足以挤满千兆网卡</a:t>
            </a:r>
            <a:r>
              <a:rPr kumimoji="1" lang="en-US" altLang="zh-CN"/>
              <a:t>(128MB/s)</a:t>
            </a:r>
          </a:p>
          <a:p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Redis-cli —bigkeys</a:t>
            </a:r>
          </a:p>
          <a:p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 objecct key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序列化后的长度</a:t>
            </a:r>
          </a:p>
          <a:p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Strlen key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的字节数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51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745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Redis-cli –stat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检查并发请求</a:t>
            </a:r>
            <a:endParaRPr lang="e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used_cpu_sys_children: System CPU consumed by the background processes //Redis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后台进程在内核态消耗的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bgsave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一个子进程在后台去做。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used_cpu_user_children: User CPU consumed by the background processes //Redis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后台进程在用户态消耗的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Idle,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空闲，什么也不做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a user space program,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运行在用户态，例如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等用户态程序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the kernel,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运行在内核态，管理中断或者资源，执行系统调用，例如用户态程序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malloc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内存，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子进程等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--stat redis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keys(key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mem(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内存占用大小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clients(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客户端连接数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blocked(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锁定数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requests(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请求总数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connections(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连接总次数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712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AOF</a:t>
            </a:r>
            <a:r>
              <a:rPr kumimoji="1" lang="zh-CN" altLang="en-US"/>
              <a:t>重写会造成内存消耗、</a:t>
            </a:r>
            <a:r>
              <a:rPr kumimoji="1" lang="en-US" altLang="zh-CN"/>
              <a:t>CPU</a:t>
            </a:r>
            <a:r>
              <a:rPr kumimoji="1" lang="zh-CN" altLang="en-US"/>
              <a:t>竞争、刷盘阻塞</a:t>
            </a:r>
            <a:endParaRPr kumimoji="1" lang="en-US" altLang="zh-CN"/>
          </a:p>
          <a:p>
            <a:r>
              <a:rPr kumimoji="1" lang="en-US" altLang="zh-CN"/>
              <a:t>Save</a:t>
            </a:r>
            <a:r>
              <a:rPr kumimoji="1" lang="zh-CN" altLang="en-US"/>
              <a:t>阻塞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04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AOF</a:t>
            </a:r>
            <a:r>
              <a:rPr kumimoji="1" lang="zh-CN" altLang="en-US"/>
              <a:t>重写会造成内存消耗、</a:t>
            </a:r>
            <a:r>
              <a:rPr kumimoji="1" lang="en-US" altLang="zh-CN"/>
              <a:t>CPU</a:t>
            </a:r>
            <a:r>
              <a:rPr kumimoji="1" lang="zh-CN" altLang="en-US"/>
              <a:t>竞争、刷盘阻塞</a:t>
            </a:r>
            <a:endParaRPr kumimoji="1" lang="en-US" altLang="zh-CN"/>
          </a:p>
          <a:p>
            <a:r>
              <a:rPr kumimoji="1" lang="en-US" altLang="zh-CN"/>
              <a:t>Save</a:t>
            </a:r>
            <a:r>
              <a:rPr kumimoji="1" lang="zh-CN" altLang="en-US"/>
              <a:t>阻塞</a:t>
            </a:r>
            <a:endParaRPr kumimoji="1" lang="en-US" altLang="zh-CN"/>
          </a:p>
          <a:p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AOF fsync is taking too long (disk is busy). Writing the AOFbuffer without waiting for fsync to complete, this may slow down Redis.</a:t>
            </a:r>
          </a:p>
          <a:p>
            <a:r>
              <a:rPr kumimoji="1" lang="en" altLang="zh-CN" dirty="0"/>
              <a:t>auto-aof-rewrite-percentage</a:t>
            </a:r>
          </a:p>
          <a:p>
            <a:r>
              <a:rPr kumimoji="1" lang="en" altLang="zh-CN" dirty="0"/>
              <a:t>auto-aof-rewrite-min-size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01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回收内存也会造成短暂阻塞</a:t>
            </a:r>
            <a:endParaRPr lang="en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maxmemory &gt; used_memory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机器网卡带宽。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机架交换机带宽。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机房之间专线带宽。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系统限制</a:t>
            </a: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进程可打开最大文件数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</a:t>
            </a:r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backlog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队列溢出：系统对于特定端口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连接使用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backlog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队列保存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/proc/sys/net/core/somaxconn</a:t>
            </a:r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14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31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Codis</a:t>
            </a:r>
            <a:r>
              <a:rPr kumimoji="1" lang="zh-CN" altLang="en-US" dirty="0" smtClean="0"/>
              <a:t>不支持上述命令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31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前五中是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常用的数据结构，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实际是字符串，字符串的每个字符存储的是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是一种算法，</a:t>
            </a:r>
            <a:r>
              <a:rPr kumimoji="1" lang="en-US" altLang="zh-CN" dirty="0" smtClean="0"/>
              <a:t>GEO</a:t>
            </a:r>
            <a:r>
              <a:rPr kumimoji="1" lang="zh-CN" altLang="en-US" dirty="0" smtClean="0"/>
              <a:t>用来存储地理位置信息。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79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Incr</a:t>
            </a:r>
            <a:r>
              <a:rPr kumimoji="1" lang="zh-CN" altLang="en-US" dirty="0" smtClean="0"/>
              <a:t> 操作数必须是整数，返回值有三种情况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不是整数返回错误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是整数，返回自增操作</a:t>
            </a:r>
            <a:endParaRPr kumimoji="1" lang="en-US" altLang="zh-CN" dirty="0" smtClean="0"/>
          </a:p>
          <a:p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不存在时，返回结果是</a:t>
            </a:r>
            <a:r>
              <a:rPr kumimoji="1" lang="en-US" altLang="zh-CN" dirty="0" smtClean="0"/>
              <a:t>1,</a:t>
            </a:r>
            <a:r>
              <a:rPr kumimoji="1" lang="zh-CN" altLang="en-US" dirty="0" smtClean="0"/>
              <a:t>并将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的值设置为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07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事务中的所有命令序列化，然后按顺序执行。</a:t>
            </a:r>
            <a:endParaRPr lang="en-US" altLang="zh-CN" dirty="0" smtClean="0"/>
          </a:p>
          <a:p>
            <a:r>
              <a:rPr lang="zh-CN" altLang="en-US" dirty="0" smtClean="0"/>
              <a:t>不可能在一个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事务的执行过程中插入执行另一个客户端发出的请求。</a:t>
            </a:r>
            <a:endParaRPr lang="en-US" altLang="zh-CN" dirty="0" smtClean="0"/>
          </a:p>
          <a:p>
            <a:r>
              <a:rPr lang="en-US" altLang="zh-CN" dirty="0" err="1" smtClean="0"/>
              <a:t>Redis</a:t>
            </a:r>
            <a:r>
              <a:rPr lang="zh-CN" altLang="en-US" dirty="0" smtClean="0"/>
              <a:t>事务能够保证原子性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97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空间预分配</a:t>
            </a:r>
            <a:endParaRPr kumimoji="1" lang="en-US" altLang="zh-CN" dirty="0" smtClean="0"/>
          </a:p>
          <a:p>
            <a:r>
              <a:rPr kumimoji="1" lang="zh-CN" altLang="en-US" dirty="0" smtClean="0"/>
              <a:t>惰性释放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有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强制释放</a:t>
            </a:r>
            <a:endParaRPr kumimoji="1" lang="en-US" altLang="zh-CN" dirty="0" smtClean="0"/>
          </a:p>
          <a:p>
            <a:r>
              <a:rPr kumimoji="1" lang="zh-CN" altLang="en-US" dirty="0" smtClean="0"/>
              <a:t>二进制安全，通过</a:t>
            </a:r>
            <a:r>
              <a:rPr kumimoji="1" lang="en-US" altLang="zh-CN" dirty="0" err="1" smtClean="0"/>
              <a:t>len</a:t>
            </a:r>
            <a:r>
              <a:rPr kumimoji="1" lang="zh-CN" altLang="en-US" dirty="0" smtClean="0"/>
              <a:t>来记录长度而不是靠结束符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embstr</a:t>
            </a:r>
            <a:r>
              <a:rPr kumimoji="1" lang="zh-CN" altLang="en-US" dirty="0" smtClean="0"/>
              <a:t>为只读，字符串太长时需要重新分配内存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dirty="0" err="1" smtClean="0"/>
              <a:t>embstr</a:t>
            </a:r>
            <a:r>
              <a:rPr lang="zh-CN" altLang="en-US" dirty="0" smtClean="0"/>
              <a:t>是一块连续的内存区域，由</a:t>
            </a:r>
            <a:r>
              <a:rPr lang="en-US" altLang="zh-CN" dirty="0" err="1" smtClean="0"/>
              <a:t>redisObject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sdshdr</a:t>
            </a:r>
            <a:r>
              <a:rPr lang="zh-CN" altLang="en-US" dirty="0" smtClean="0"/>
              <a:t>组成。其中</a:t>
            </a:r>
            <a:r>
              <a:rPr lang="en-US" altLang="zh-CN" dirty="0" err="1" smtClean="0"/>
              <a:t>redisObject</a:t>
            </a:r>
            <a:r>
              <a:rPr lang="zh-CN" altLang="en-US" dirty="0" smtClean="0"/>
              <a:t>占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个字节</a:t>
            </a:r>
            <a:endParaRPr lang="en-US" altLang="zh-CN" dirty="0" smtClean="0"/>
          </a:p>
          <a:p>
            <a:r>
              <a:rPr lang="en-US" altLang="zh-CN" dirty="0" err="1" smtClean="0"/>
              <a:t>jemalloc</a:t>
            </a:r>
            <a:r>
              <a:rPr lang="zh-CN" altLang="en-US" dirty="0" smtClean="0"/>
              <a:t>会分配</a:t>
            </a:r>
            <a:r>
              <a:rPr lang="en-US" altLang="zh-CN" dirty="0" smtClean="0"/>
              <a:t>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64</a:t>
            </a:r>
            <a:r>
              <a:rPr lang="zh-CN" altLang="en-US" dirty="0" smtClean="0"/>
              <a:t>等字节的内存</a:t>
            </a:r>
            <a:endParaRPr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F26-8281-E049-8585-E6647A8EC50C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5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 userDrawn="1"/>
        </p:nvCxnSpPr>
        <p:spPr>
          <a:xfrm>
            <a:off x="0" y="942671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 userDrawn="1"/>
        </p:nvCxnSpPr>
        <p:spPr>
          <a:xfrm>
            <a:off x="0" y="6184900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2500313200&amp;di=61efd0c866b2f82fa3fdb298e74f3529&amp;imgtype=0&amp;src=http%3A%2F%2Fdn-linuxcn.qbox.me%2Fdata%2Fattachment%2Falbum%2F201803%2F07%2F193131qyvcbotjb0hvvsyf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5" y="94363"/>
            <a:ext cx="2073275" cy="69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130423"/>
            <a:ext cx="6375400" cy="621030"/>
          </a:xfrm>
        </p:spPr>
        <p:txBody>
          <a:bodyPr>
            <a:normAutofit/>
          </a:bodyPr>
          <a:lstStyle>
            <a:lvl1pPr algn="l"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799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 userDrawn="1"/>
        </p:nvCxnSpPr>
        <p:spPr>
          <a:xfrm>
            <a:off x="0" y="924957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 userDrawn="1"/>
        </p:nvCxnSpPr>
        <p:spPr>
          <a:xfrm>
            <a:off x="0" y="6184900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2500313200&amp;di=61efd0c866b2f82fa3fdb298e74f3529&amp;imgtype=0&amp;src=http%3A%2F%2Fdn-linuxcn.qbox.me%2Fdata%2Fattachment%2Falbum%2F201803%2F07%2F193131qyvcbotjb0hvvsyf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5" y="94363"/>
            <a:ext cx="2073275" cy="69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130423"/>
            <a:ext cx="6375400" cy="621030"/>
          </a:xfrm>
        </p:spPr>
        <p:txBody>
          <a:bodyPr>
            <a:normAutofit/>
          </a:bodyPr>
          <a:lstStyle>
            <a:lvl1pPr algn="l"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 userDrawn="1"/>
        </p:nvCxnSpPr>
        <p:spPr>
          <a:xfrm>
            <a:off x="0" y="899110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 userDrawn="1"/>
        </p:nvCxnSpPr>
        <p:spPr>
          <a:xfrm>
            <a:off x="0" y="6184900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2500313200&amp;di=61efd0c866b2f82fa3fdb298e74f3529&amp;imgtype=0&amp;src=http%3A%2F%2Fdn-linuxcn.qbox.me%2Fdata%2Fattachment%2Falbum%2F201803%2F07%2F193131qyvcbotjb0hvvsyf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5" y="94364"/>
            <a:ext cx="2073275" cy="69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130423"/>
            <a:ext cx="6375400" cy="621030"/>
          </a:xfrm>
        </p:spPr>
        <p:txBody>
          <a:bodyPr>
            <a:normAutofit/>
          </a:bodyPr>
          <a:lstStyle>
            <a:lvl1pPr algn="l"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 userDrawn="1"/>
        </p:nvCxnSpPr>
        <p:spPr>
          <a:xfrm>
            <a:off x="0" y="880949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 userDrawn="1"/>
        </p:nvCxnSpPr>
        <p:spPr>
          <a:xfrm>
            <a:off x="0" y="6184900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130423"/>
            <a:ext cx="6375400" cy="621030"/>
          </a:xfrm>
        </p:spPr>
        <p:txBody>
          <a:bodyPr>
            <a:normAutofit/>
          </a:bodyPr>
          <a:lstStyle>
            <a:lvl1pPr algn="l"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13" name="Picture 2" descr="https://timgsa.baidu.com/timg?image&amp;quality=80&amp;size=b9999_10000&amp;sec=1552500313200&amp;di=61efd0c866b2f82fa3fdb298e74f3529&amp;imgtype=0&amp;src=http%3A%2F%2Fdn-linuxcn.qbox.me%2Fdata%2Fattachment%2Falbum%2F201803%2F07%2F193131qyvcbotjb0hvvsyf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5" y="94364"/>
            <a:ext cx="2073275" cy="69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450D-AD40-A24D-81D1-E0DBBBDF0E5C}" type="datetimeFigureOut">
              <a:rPr kumimoji="1" lang="zh-CN" altLang="en-US" smtClean="0"/>
              <a:pPr/>
              <a:t>19/4/12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6019-D4BF-5C4C-A140-0143DB58A6F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09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1522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E450D-AD40-A24D-81D1-E0DBBBDF0E5C}" type="datetimeFigureOut">
              <a:rPr kumimoji="1" lang="zh-CN" altLang="en-US" smtClean="0"/>
              <a:pPr/>
              <a:t>19/4/12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F6019-D4BF-5C4C-A140-0143DB58A6F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47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0" r:id="rId5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950217" y="2185782"/>
            <a:ext cx="5977247" cy="96769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系列分享</a:t>
            </a:r>
            <a:r>
              <a:rPr kumimoji="1" lang="en-US" altLang="zh-CN" dirty="0"/>
              <a:t>--</a:t>
            </a:r>
            <a:r>
              <a:rPr kumimoji="1" lang="zh-CN" altLang="en-US" dirty="0"/>
              <a:t>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73537" y="3665538"/>
            <a:ext cx="353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毛祥新、汤铭帅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2019.04.11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02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67477"/>
            <a:ext cx="3645408" cy="621031"/>
          </a:xfrm>
        </p:spPr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 字符串 </a:t>
            </a:r>
            <a:r>
              <a:rPr kumimoji="1" lang="en-US" altLang="zh-CN" dirty="0" smtClean="0"/>
              <a:t>string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8640" y="1087412"/>
            <a:ext cx="3096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字符串类型的内部编码：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3281"/>
              </p:ext>
            </p:extLst>
          </p:nvPr>
        </p:nvGraphicFramePr>
        <p:xfrm>
          <a:off x="670560" y="2071195"/>
          <a:ext cx="5132832" cy="180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481"/>
                <a:gridCol w="349335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编码方式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触发条件</a:t>
                      </a:r>
                      <a:endParaRPr lang="zh-CN" altLang="en-US" sz="13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int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zh-CN" altLang="en-US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为整数时</a:t>
                      </a:r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embstr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zh-CN" altLang="en-US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为小于等于</a:t>
                      </a:r>
                      <a:r>
                        <a:rPr lang="en-US" altLang="zh-CN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r>
                        <a:rPr lang="zh-CN" altLang="en-US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字节的字符串</a:t>
                      </a:r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raw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zh-CN" altLang="en-US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为大于</a:t>
                      </a:r>
                      <a:r>
                        <a:rPr lang="en-US" altLang="zh-CN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r>
                        <a:rPr lang="zh-CN" altLang="en-US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字节的字符串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7" y="4338820"/>
            <a:ext cx="5501495" cy="16474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419" y="4333325"/>
            <a:ext cx="2580440" cy="1652951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461760" y="4940300"/>
            <a:ext cx="841248" cy="33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384" y="1155422"/>
            <a:ext cx="3761232" cy="8513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384" y="2210979"/>
            <a:ext cx="3761232" cy="8454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384" y="3260613"/>
            <a:ext cx="5111320" cy="664383"/>
          </a:xfrm>
          <a:prstGeom prst="rect">
            <a:avLst/>
          </a:prstGeom>
        </p:spPr>
      </p:pic>
      <p:cxnSp>
        <p:nvCxnSpPr>
          <p:cNvPr id="16" name="直线箭头连接符 15"/>
          <p:cNvCxnSpPr/>
          <p:nvPr/>
        </p:nvCxnSpPr>
        <p:spPr>
          <a:xfrm flipV="1">
            <a:off x="5803392" y="1581117"/>
            <a:ext cx="987552" cy="10525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803392" y="2596425"/>
            <a:ext cx="1018032" cy="3508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endCxn id="10" idx="1"/>
          </p:cNvCxnSpPr>
          <p:nvPr/>
        </p:nvCxnSpPr>
        <p:spPr>
          <a:xfrm>
            <a:off x="5772912" y="3392804"/>
            <a:ext cx="1109472" cy="1999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71" y="1048512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3" y="979203"/>
            <a:ext cx="4547431" cy="2833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575" y="156101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缓存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2571" y="1930351"/>
            <a:ext cx="43396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提升读取数据效率，降低存储层查询压力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737" y="250838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限制请求次数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737" y="2901547"/>
            <a:ext cx="4774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incr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计数命令，限制手机验证码获取频率，一分钟不能超过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次。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2575" y="3806513"/>
            <a:ext cx="24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en-US" altLang="zh-CN" b="1" dirty="0" err="1">
                <a:latin typeface="Microsoft YaHei" charset="-122"/>
                <a:ea typeface="Microsoft YaHei" charset="-122"/>
                <a:cs typeface="Microsoft YaHei" charset="-122"/>
              </a:rPr>
              <a:t>crius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中缓存的使用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2575" y="4208523"/>
            <a:ext cx="387798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isVip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接口根据员工手机号从缓存中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获取员工信息，以此判断是否为企业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用户，大大减小后端压力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0" y="167477"/>
            <a:ext cx="3645408" cy="621031"/>
          </a:xfrm>
        </p:spPr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 字符串 </a:t>
            </a:r>
            <a:r>
              <a:rPr kumimoji="1" lang="en-US" altLang="zh-CN" dirty="0" smtClean="0"/>
              <a:t>string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1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 散列 </a:t>
            </a:r>
            <a:r>
              <a:rPr kumimoji="1" lang="en-US" altLang="zh-CN" dirty="0"/>
              <a:t>h</a:t>
            </a:r>
            <a:r>
              <a:rPr kumimoji="1" lang="en-US" altLang="zh-CN" dirty="0" smtClean="0"/>
              <a:t>ash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4261" y="1116792"/>
            <a:ext cx="9009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值本身又是一个键值对，如 </a:t>
            </a:r>
            <a:r>
              <a:rPr lang="en-US" altLang="zh-CN" sz="2000" dirty="0">
                <a:latin typeface="Helvetica" charset="0"/>
              </a:rPr>
              <a:t>value={{field1,value1},</a:t>
            </a:r>
            <a:r>
              <a:rPr lang="zh-CN" altLang="en-US" sz="2000" dirty="0">
                <a:latin typeface="Helvetica" charset="0"/>
              </a:rPr>
              <a:t> </a:t>
            </a:r>
            <a:r>
              <a:rPr lang="en-US" altLang="zh-CN" sz="2000" dirty="0">
                <a:latin typeface="Helvetica" charset="0"/>
              </a:rPr>
              <a:t>...</a:t>
            </a:r>
            <a:r>
              <a:rPr lang="zh-CN" altLang="en-US" sz="2000" dirty="0">
                <a:latin typeface="Helvetica" charset="0"/>
              </a:rPr>
              <a:t> </a:t>
            </a:r>
            <a:r>
              <a:rPr lang="en-US" altLang="zh-CN" sz="2000" dirty="0">
                <a:latin typeface="Helvetica" charset="0"/>
              </a:rPr>
              <a:t>{</a:t>
            </a:r>
            <a:r>
              <a:rPr lang="en-US" altLang="zh-CN" sz="2000" dirty="0" err="1">
                <a:latin typeface="Helvetica" charset="0"/>
              </a:rPr>
              <a:t>fieldN,valueN</a:t>
            </a:r>
            <a:r>
              <a:rPr lang="en-US" altLang="zh-CN" sz="2000" dirty="0">
                <a:latin typeface="Helvetica" charset="0"/>
              </a:rPr>
              <a:t>}}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4258" y="222353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zh-CN" altLang="en-US"/>
              <a:t>注意事项：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2070741" y="2216209"/>
            <a:ext cx="698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hkeys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hvals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hgetall</a:t>
            </a:r>
            <a:r>
              <a:rPr kumimoji="1" lang="zh-CN" altLang="en-US" dirty="0"/>
              <a:t>等命令，当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filed</a:t>
            </a:r>
            <a:r>
              <a:rPr kumimoji="1" lang="zh-CN" altLang="en-US" dirty="0"/>
              <a:t>或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kumimoji="1" lang="zh-CN" altLang="en-US" dirty="0"/>
              <a:t>过多时，可能会导致阻塞</a:t>
            </a:r>
            <a:endParaRPr kumimoji="1"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524261" y="1738035"/>
            <a:ext cx="719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zh-CN" altLang="en-US" dirty="0"/>
              <a:t>常用命令：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hset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hget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hdel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hmget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hmset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hkeys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hvals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hgetall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4258" y="265278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zh-CN" altLang="en-US" dirty="0"/>
              <a:t>内部编码：</a:t>
            </a:r>
            <a:endParaRPr kumimoji="1" lang="en-US" altLang="zh-CN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89602"/>
              </p:ext>
            </p:extLst>
          </p:nvPr>
        </p:nvGraphicFramePr>
        <p:xfrm>
          <a:off x="609605" y="3082040"/>
          <a:ext cx="742492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307"/>
                <a:gridCol w="3054389"/>
                <a:gridCol w="299923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编码方式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触发条件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优缺点</a:t>
                      </a:r>
                      <a:endParaRPr lang="en-US" altLang="zh-CN" sz="1300" dirty="0" smtClean="0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ziplist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hash-max-</a:t>
                      </a:r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ziplist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-entries 512</a:t>
                      </a:r>
                    </a:p>
                    <a:p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hash-max-</a:t>
                      </a:r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ziplist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-value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优点</a:t>
                      </a:r>
                      <a:r>
                        <a:rPr lang="en-US" altLang="zh-CN" sz="1300" dirty="0" smtClean="0"/>
                        <a:t>:</a:t>
                      </a:r>
                      <a:r>
                        <a:rPr lang="zh-CN" altLang="en-US" sz="1300" baseline="0" dirty="0" smtClean="0"/>
                        <a:t> </a:t>
                      </a:r>
                      <a:r>
                        <a:rPr lang="zh-CN" altLang="en-US" sz="1300" dirty="0" smtClean="0"/>
                        <a:t>连续存储，节省内存</a:t>
                      </a:r>
                      <a:endParaRPr lang="en-US" altLang="zh-CN" sz="1300" dirty="0" smtClean="0"/>
                    </a:p>
                    <a:p>
                      <a:r>
                        <a:rPr lang="zh-CN" altLang="en-US" sz="1300" dirty="0" smtClean="0"/>
                        <a:t>缺点</a:t>
                      </a:r>
                      <a:r>
                        <a:rPr lang="en-US" altLang="zh-CN" sz="1300" dirty="0" smtClean="0"/>
                        <a:t>:</a:t>
                      </a:r>
                      <a:r>
                        <a:rPr lang="zh-CN" altLang="en-US" sz="1300" dirty="0" smtClean="0"/>
                        <a:t> 元素较多时性能下降</a:t>
                      </a:r>
                      <a:endParaRPr lang="zh-CN" altLang="en-US" sz="1300" dirty="0"/>
                    </a:p>
                  </a:txBody>
                  <a:tcPr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hashtable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9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优点</a:t>
                      </a:r>
                      <a:r>
                        <a:rPr lang="en-US" altLang="zh-CN" sz="1300" dirty="0" smtClean="0"/>
                        <a:t>:</a:t>
                      </a:r>
                      <a:r>
                        <a:rPr lang="zh-CN" altLang="en-US" sz="1300" baseline="0" dirty="0" smtClean="0"/>
                        <a:t> </a:t>
                      </a:r>
                      <a:r>
                        <a:rPr lang="zh-CN" altLang="en-US" sz="1300" dirty="0" smtClean="0"/>
                        <a:t>时间复杂度为</a:t>
                      </a:r>
                      <a:r>
                        <a:rPr lang="en-US" altLang="zh-CN" sz="1300" dirty="0" smtClean="0"/>
                        <a:t>O(1)</a:t>
                      </a:r>
                      <a:endParaRPr lang="zh-CN" altLang="en-US" sz="1300" dirty="0" smtClean="0"/>
                    </a:p>
                    <a:p>
                      <a:r>
                        <a:rPr lang="zh-CN" altLang="en-US" sz="1300" dirty="0" smtClean="0"/>
                        <a:t>缺点</a:t>
                      </a:r>
                      <a:r>
                        <a:rPr lang="en-US" altLang="zh-CN" sz="1300" dirty="0" smtClean="0"/>
                        <a:t>:</a:t>
                      </a:r>
                      <a:r>
                        <a:rPr lang="zh-CN" altLang="en-US" sz="1300" baseline="0" dirty="0" smtClean="0"/>
                        <a:t> 占用更多空间</a:t>
                      </a:r>
                      <a:endParaRPr lang="zh-CN" altLang="en-US" sz="1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119875" y="3587765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</a:t>
            </a:r>
            <a:r>
              <a:rPr kumimoji="1" lang="zh-CN" altLang="en-US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所有值包括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filed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value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5" y="4871851"/>
            <a:ext cx="4521060" cy="11267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597" y="4871851"/>
            <a:ext cx="6289799" cy="11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71" y="1048512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2571" y="1561015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缓存关系数据库的数据信息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1975050"/>
            <a:ext cx="5146981" cy="1043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80" y="1174149"/>
            <a:ext cx="4059936" cy="264573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841924" y="2308192"/>
            <a:ext cx="841248" cy="3779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4944" y="3476570"/>
            <a:ext cx="6097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/>
              <a:t>序列化存储：内容不够直观，而且序列化和反序列化会增加开销，如业务的员工信息缓存</a:t>
            </a:r>
            <a:endParaRPr kumimoji="1" lang="en-US" altLang="zh-CN" dirty="0"/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/>
              <a:t>Hash</a:t>
            </a:r>
            <a:r>
              <a:rPr kumimoji="1" lang="zh-CN" altLang="en-US" dirty="0"/>
              <a:t>存储：直观且便于维护数据属性，但会占用更多内存空间</a:t>
            </a:r>
            <a:endParaRPr kumimoji="1"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412572" y="5230895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/>
              <a:t>企业级应用场景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4947" y="5600227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鉴权</a:t>
            </a:r>
            <a:r>
              <a:rPr kumimoji="1" lang="en-US" altLang="zh-CN" dirty="0" err="1"/>
              <a:t>crius</a:t>
            </a:r>
            <a:r>
              <a:rPr kumimoji="1" lang="en-US" altLang="zh-CN" dirty="0"/>
              <a:t> </a:t>
            </a:r>
            <a:r>
              <a:rPr kumimoji="1" lang="zh-CN" altLang="en-US" dirty="0"/>
              <a:t>：将企业分端管控结果写入缓存</a:t>
            </a:r>
          </a:p>
        </p:txBody>
      </p:sp>
      <p:sp>
        <p:nvSpPr>
          <p:cNvPr id="4" name="矩形 3"/>
          <p:cNvSpPr/>
          <p:nvPr/>
        </p:nvSpPr>
        <p:spPr>
          <a:xfrm>
            <a:off x="412575" y="3079861"/>
            <a:ext cx="3853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序列化存储和使用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hash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存储比较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</p:txBody>
      </p:sp>
      <p:sp>
        <p:nvSpPr>
          <p:cNvPr id="5" name="矩形 4"/>
          <p:cNvSpPr/>
          <p:nvPr/>
        </p:nvSpPr>
        <p:spPr>
          <a:xfrm>
            <a:off x="3743569" y="4813054"/>
            <a:ext cx="3223959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ZEUS_COMPANY_END_</a:t>
            </a:r>
          </a:p>
          <a:p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CONTROL_HASH_CompanyId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41315"/>
              </p:ext>
            </p:extLst>
          </p:nvPr>
        </p:nvGraphicFramePr>
        <p:xfrm>
          <a:off x="7562247" y="4280369"/>
          <a:ext cx="436153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609"/>
                <a:gridCol w="3169921"/>
              </a:tblGrid>
              <a:tr h="50292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source_1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{"channel_list":"","pay_type_bit":1,"status":1,"app_version":""}</a:t>
                      </a:r>
                      <a:endParaRPr lang="zh-CN" altLang="en-US" sz="1300" dirty="0"/>
                    </a:p>
                  </a:txBody>
                  <a:tcPr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Source_4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{"channel_list":"","pay_type_bit":2,"status":1,"app_version":""}</a:t>
                      </a:r>
                      <a:endParaRPr lang="zh-CN" altLang="en-US" sz="1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右箭头 13"/>
          <p:cNvSpPr/>
          <p:nvPr/>
        </p:nvSpPr>
        <p:spPr>
          <a:xfrm>
            <a:off x="7098411" y="4947239"/>
            <a:ext cx="332959" cy="3779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2.2</a:t>
            </a:r>
            <a:r>
              <a:rPr kumimoji="1" lang="zh-CN" altLang="en-US" dirty="0" smtClean="0"/>
              <a:t> 散列 </a:t>
            </a:r>
            <a:r>
              <a:rPr kumimoji="1" lang="en-US" altLang="zh-CN" dirty="0"/>
              <a:t>h</a:t>
            </a:r>
            <a:r>
              <a:rPr kumimoji="1" lang="en-US" altLang="zh-CN" dirty="0" smtClean="0"/>
              <a:t>ash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04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" grpId="0"/>
      <p:bldP spid="5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2.3</a:t>
            </a:r>
            <a:r>
              <a:rPr kumimoji="1" lang="zh-CN" altLang="en-US" dirty="0" smtClean="0"/>
              <a:t> 列表 </a:t>
            </a:r>
            <a:r>
              <a:rPr kumimoji="1" lang="en-US" altLang="zh-CN" dirty="0" smtClean="0"/>
              <a:t>list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83191" y="1186439"/>
            <a:ext cx="7622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列表是按照插入顺序排序的字符串元素的集合（可用于队列和栈）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3191" y="2197191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4838" y="2481620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有序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元素可重复</a:t>
            </a:r>
          </a:p>
        </p:txBody>
      </p:sp>
      <p:sp>
        <p:nvSpPr>
          <p:cNvPr id="7" name="矩形 6"/>
          <p:cNvSpPr/>
          <p:nvPr/>
        </p:nvSpPr>
        <p:spPr>
          <a:xfrm>
            <a:off x="583191" y="3466416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内部编码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584933"/>
              </p:ext>
            </p:extLst>
          </p:nvPr>
        </p:nvGraphicFramePr>
        <p:xfrm>
          <a:off x="144275" y="3939705"/>
          <a:ext cx="6658860" cy="197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04"/>
                <a:gridCol w="3014051"/>
                <a:gridCol w="236170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编码方式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触发条件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优点</a:t>
                      </a:r>
                      <a:endParaRPr lang="en-US" altLang="zh-CN" sz="1300" dirty="0" smtClean="0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ziplist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list-max-</a:t>
                      </a:r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ziplist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-value = 512 &amp;&amp; list-max-</a:t>
                      </a:r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ziplist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-entries =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连续存储，节省内存</a:t>
                      </a:r>
                      <a:endParaRPr lang="zh-CN" altLang="en-US" sz="1800" dirty="0"/>
                    </a:p>
                  </a:txBody>
                  <a:tcPr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linkedlist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9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灵活调整长度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快速插入和删除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83190" y="1724213"/>
            <a:ext cx="796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zh-CN" altLang="en-US" dirty="0"/>
              <a:t>常用命令：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rpush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linsert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lpush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lpop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rpop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lrange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lrem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blpop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brpop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817" y="3404947"/>
            <a:ext cx="4448663" cy="10695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813" y="4789609"/>
            <a:ext cx="4477003" cy="1115720"/>
          </a:xfrm>
          <a:prstGeom prst="rect">
            <a:avLst/>
          </a:prstGeom>
        </p:spPr>
      </p:pic>
      <p:cxnSp>
        <p:nvCxnSpPr>
          <p:cNvPr id="15" name="直线箭头连接符 14"/>
          <p:cNvCxnSpPr>
            <a:endCxn id="12" idx="1"/>
          </p:cNvCxnSpPr>
          <p:nvPr/>
        </p:nvCxnSpPr>
        <p:spPr>
          <a:xfrm flipV="1">
            <a:off x="6803139" y="3939709"/>
            <a:ext cx="582676" cy="632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3" idx="1"/>
          </p:cNvCxnSpPr>
          <p:nvPr/>
        </p:nvCxnSpPr>
        <p:spPr>
          <a:xfrm flipV="1">
            <a:off x="6803136" y="5347470"/>
            <a:ext cx="582677" cy="1719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71" y="1048512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8371" y="156101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/>
              <a:t>消息队列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29" y="1448626"/>
            <a:ext cx="8302751" cy="29194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237" y="3998693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/>
              <a:t>栈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lpush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lpop</a:t>
            </a:r>
            <a:r>
              <a:rPr kumimoji="1" lang="zh-CN" altLang="en-US" b="1" dirty="0"/>
              <a:t> 在同一端插入和弹出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8371" y="4480419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/>
              <a:t>队列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lpush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rpop</a:t>
            </a:r>
            <a:r>
              <a:rPr kumimoji="1" lang="zh-CN" altLang="en-US" b="1" dirty="0"/>
              <a:t> 一端插入另一端弹出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2.3</a:t>
            </a:r>
            <a:r>
              <a:rPr kumimoji="1" lang="zh-CN" altLang="en-US" smtClean="0"/>
              <a:t> 列表 </a:t>
            </a:r>
            <a:r>
              <a:rPr kumimoji="1" lang="en-US" altLang="zh-CN" dirty="0" smtClean="0"/>
              <a:t>list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7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2.4</a:t>
            </a:r>
            <a:r>
              <a:rPr kumimoji="1" lang="zh-CN" altLang="en-US" dirty="0" smtClean="0"/>
              <a:t> 集合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87279" y="1051808"/>
            <a:ext cx="89050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集合由不重复且无序的元素组成（集合之间可以进行交集、并集和差集运算）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6864" y="25726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集合内元素不允许重复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元素之间是无序的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3189" y="2211955"/>
            <a:ext cx="189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191" y="3495947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内部编码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58666"/>
              </p:ext>
            </p:extLst>
          </p:nvPr>
        </p:nvGraphicFramePr>
        <p:xfrm>
          <a:off x="371476" y="3975017"/>
          <a:ext cx="6539366" cy="170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999"/>
                <a:gridCol w="3376075"/>
                <a:gridCol w="202029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编码方式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触发条件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优缺点</a:t>
                      </a:r>
                      <a:endParaRPr lang="en-US" altLang="zh-CN" sz="1300" dirty="0" smtClean="0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intset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9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元素都为整数且元素个数小于</a:t>
                      </a:r>
                      <a:endParaRPr lang="en-US" altLang="zh-CN" sz="19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set-max-</a:t>
                      </a:r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intset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-entries 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减少内存使用</a:t>
                      </a:r>
                      <a:endParaRPr lang="zh-CN" altLang="en-US" sz="1800" dirty="0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hashtable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9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优点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CN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查找速度快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缺点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内存开销大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83194" y="1724213"/>
            <a:ext cx="1036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zh-CN" altLang="en-US" dirty="0"/>
              <a:t>常用命令：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sadd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srem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sismember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smembers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scard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srandmember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spop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 sinter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sunion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sdiff</a:t>
            </a:r>
            <a:r>
              <a:rPr lang="en-US" altLang="zh-CN" dirty="0"/>
              <a:t> 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400" y="3704350"/>
            <a:ext cx="4486149" cy="21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71" y="1048512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96791" y="143420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/>
              <a:t>企业级业务应用场景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61716" y="180353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charset="0"/>
              <a:buChar char="•"/>
            </a:pPr>
            <a:r>
              <a:rPr kumimoji="1" lang="zh-CN" altLang="en-US" dirty="0"/>
              <a:t>公司白名单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7175" y="14956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/>
              <a:t>好友推荐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412575" y="2405780"/>
            <a:ext cx="3856870" cy="1908732"/>
            <a:chOff x="213542" y="2441746"/>
            <a:chExt cx="3856870" cy="1908731"/>
          </a:xfrm>
        </p:grpSpPr>
        <p:sp>
          <p:nvSpPr>
            <p:cNvPr id="8" name="椭圆 7"/>
            <p:cNvSpPr/>
            <p:nvPr/>
          </p:nvSpPr>
          <p:spPr>
            <a:xfrm>
              <a:off x="480831" y="2441746"/>
              <a:ext cx="2209035" cy="11195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762520" y="2441746"/>
              <a:ext cx="2209035" cy="11195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5539" y="25740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张三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4607" y="30427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李四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77058" y="28168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王五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95240" y="25943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赵六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826072" y="301212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孙七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3542" y="3938997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user_1_friends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83118" y="3981145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user_2_friends</a:t>
              </a:r>
              <a:endParaRPr kumimoji="1" lang="zh-CN" altLang="en-US" dirty="0"/>
            </a:p>
          </p:txBody>
        </p:sp>
        <p:cxnSp>
          <p:nvCxnSpPr>
            <p:cNvPr id="20" name="直线箭头连接符 19"/>
            <p:cNvCxnSpPr/>
            <p:nvPr/>
          </p:nvCxnSpPr>
          <p:spPr>
            <a:xfrm flipV="1">
              <a:off x="778005" y="3561326"/>
              <a:ext cx="384374" cy="32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 flipH="1" flipV="1">
              <a:off x="2689866" y="3540027"/>
              <a:ext cx="305647" cy="398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下箭头 9"/>
          <p:cNvSpPr/>
          <p:nvPr/>
        </p:nvSpPr>
        <p:spPr>
          <a:xfrm>
            <a:off x="2076088" y="4314509"/>
            <a:ext cx="323165" cy="537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9704" y="5229515"/>
            <a:ext cx="253593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user_1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可能认识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user_2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r="65009"/>
          <a:stretch/>
        </p:blipFill>
        <p:spPr>
          <a:xfrm>
            <a:off x="5904667" y="2405780"/>
            <a:ext cx="2353510" cy="3677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2.4</a:t>
            </a:r>
            <a:r>
              <a:rPr kumimoji="1" lang="zh-CN" altLang="en-US" smtClean="0"/>
              <a:t> 集合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7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2.5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有序集合 </a:t>
            </a:r>
            <a:r>
              <a:rPr kumimoji="1" lang="en-US" altLang="zh-CN" dirty="0" err="1" smtClean="0"/>
              <a:t>zset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83193" y="1017528"/>
            <a:ext cx="68531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有序集合是由不重复且按照一定规则排序的字符串元素组成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6864" y="20501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有序集合的元素不允许重复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元素之间是有序的（每个元素对应一个分数实现排序）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3189" y="1689475"/>
            <a:ext cx="189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特点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38114"/>
              </p:ext>
            </p:extLst>
          </p:nvPr>
        </p:nvGraphicFramePr>
        <p:xfrm>
          <a:off x="5606288" y="3162167"/>
          <a:ext cx="3100832" cy="215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416"/>
                <a:gridCol w="1550416"/>
              </a:tblGrid>
              <a:tr h="29718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score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member</a:t>
                      </a:r>
                      <a:endParaRPr lang="zh-CN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tom</a:t>
                      </a:r>
                      <a:endParaRPr lang="zh-CN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25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ann</a:t>
                      </a:r>
                      <a:endParaRPr lang="zh-CN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60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kris</a:t>
                      </a:r>
                      <a:endParaRPr lang="zh-CN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60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mark</a:t>
                      </a:r>
                      <a:endParaRPr lang="zh-CN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80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mike</a:t>
                      </a:r>
                      <a:endParaRPr lang="zh-CN" altLang="en-US" sz="1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350344" y="4066513"/>
            <a:ext cx="139493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user:ranking</a:t>
            </a:r>
            <a:endParaRPr kumimoji="1"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3187703" y="4108451"/>
            <a:ext cx="2054860" cy="327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43456" y="364540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key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766563" y="269443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12352" y="3801711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s</a:t>
            </a:r>
            <a:r>
              <a:rPr kumimoji="1" lang="en-US" altLang="zh-CN" b="1">
                <a:solidFill>
                  <a:srgbClr val="FF0000"/>
                </a:solidFill>
              </a:rPr>
              <a:t>core</a:t>
            </a:r>
            <a:r>
              <a:rPr kumimoji="1" lang="zh-CN" altLang="en-US" b="1" dirty="0">
                <a:solidFill>
                  <a:srgbClr val="FF0000"/>
                </a:solidFill>
              </a:rPr>
              <a:t>可以重复，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member</a:t>
            </a:r>
            <a:r>
              <a:rPr kumimoji="1" lang="zh-CN" altLang="en-US" b="1" dirty="0">
                <a:solidFill>
                  <a:srgbClr val="FF0000"/>
                </a:solidFill>
              </a:rPr>
              <a:t>不允许重读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199" y="969908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内部编码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41704"/>
              </p:ext>
            </p:extLst>
          </p:nvPr>
        </p:nvGraphicFramePr>
        <p:xfrm>
          <a:off x="815848" y="1368187"/>
          <a:ext cx="11119106" cy="14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71"/>
                <a:gridCol w="5947667"/>
                <a:gridCol w="370636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编码方式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触发条件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优点</a:t>
                      </a:r>
                      <a:endParaRPr lang="en-US" altLang="zh-CN" sz="1300" dirty="0" smtClean="0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altLang="zh-CN" sz="1300" dirty="0" err="1" smtClean="0"/>
                        <a:t>ziplist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zset-max-ziplist-entries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128</a:t>
                      </a:r>
                    </a:p>
                    <a:p>
                      <a:r>
                        <a:rPr lang="en-US" altLang="zh-CN" sz="19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zset-max-ziplist-value</a:t>
                      </a:r>
                      <a:r>
                        <a:rPr lang="en-US" altLang="zh-CN" sz="19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内存连续</a:t>
                      </a:r>
                      <a:endParaRPr lang="en-US" altLang="zh-CN" sz="1300" dirty="0" smtClean="0"/>
                    </a:p>
                    <a:p>
                      <a:r>
                        <a:rPr lang="zh-CN" altLang="en-US" sz="1300" dirty="0" smtClean="0"/>
                        <a:t>减少内存使用</a:t>
                      </a:r>
                      <a:endParaRPr lang="zh-CN" altLang="en-US" sz="13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skiplist</a:t>
                      </a:r>
                      <a:endParaRPr lang="en-US" altLang="zh-CN" sz="19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9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>
                          <a:solidFill>
                            <a:schemeClr val="tx1"/>
                          </a:solidFill>
                        </a:rPr>
                        <a:t>快速查找、插入和删除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66199" y="3066691"/>
            <a:ext cx="1499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261" y="3496317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 dirty="0"/>
              <a:t>排行榜系统 </a:t>
            </a:r>
            <a:r>
              <a:rPr kumimoji="1" lang="mr-IN" altLang="zh-CN" b="1" dirty="0"/>
              <a:t>–</a:t>
            </a:r>
            <a:r>
              <a:rPr kumimoji="1" lang="zh-CN" altLang="en-US" b="1" dirty="0"/>
              <a:t> 按照视频点赞数排名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67" y="3574429"/>
            <a:ext cx="5283200" cy="199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86" y="4050679"/>
            <a:ext cx="5334000" cy="1041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66048" y="4275931"/>
            <a:ext cx="1024128" cy="3413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2.5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有序集合 </a:t>
            </a:r>
            <a:r>
              <a:rPr kumimoji="1" lang="en-US" altLang="zh-CN" dirty="0" err="1" smtClean="0"/>
              <a:t>zset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7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" y="139070"/>
            <a:ext cx="4914900" cy="714375"/>
          </a:xfrm>
        </p:spPr>
        <p:txBody>
          <a:bodyPr/>
          <a:lstStyle/>
          <a:p>
            <a:pPr algn="l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37800" y="1295735"/>
            <a:ext cx="48863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6" indent="-571486">
              <a:lnSpc>
                <a:spcPct val="200000"/>
              </a:lnSpc>
              <a:buFont typeface="+mj-ea"/>
              <a:buAutoNum type="ea1JpnChsDbPeriod"/>
            </a:pPr>
            <a:r>
              <a:rPr kumimoji="1" lang="en-US" altLang="zh-CN" sz="3200" b="1" dirty="0" err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kumimoji="1" lang="zh-CN" altLang="en-US" sz="32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kumimoji="1" lang="en-US" altLang="zh-CN" sz="32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71486" indent="-571486">
              <a:lnSpc>
                <a:spcPct val="200000"/>
              </a:lnSpc>
              <a:buFont typeface="+mj-ea"/>
              <a:buAutoNum type="ea1JpnChsDbPeriod"/>
            </a:pPr>
            <a:r>
              <a:rPr kumimoji="1" lang="zh-CN" altLang="en-US" sz="32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数据结构及应用场景</a:t>
            </a:r>
            <a:endParaRPr kumimoji="1" lang="en-US" altLang="zh-CN" sz="32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71486" indent="-571486">
              <a:lnSpc>
                <a:spcPct val="200000"/>
              </a:lnSpc>
              <a:buFont typeface="+mj-ea"/>
              <a:buAutoNum type="ea1JpnChsDbPeriod"/>
            </a:pPr>
            <a:r>
              <a:rPr kumimoji="1" lang="zh-CN" altLang="en-US" sz="32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持久化方式</a:t>
            </a:r>
            <a:endParaRPr kumimoji="1" lang="en-US" altLang="zh-CN" sz="32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71486" indent="-571486">
              <a:lnSpc>
                <a:spcPct val="200000"/>
              </a:lnSpc>
              <a:buFont typeface="+mj-ea"/>
              <a:buAutoNum type="ea1JpnChsDbPeriod"/>
            </a:pPr>
            <a:r>
              <a:rPr kumimoji="1" lang="zh-CN" altLang="en-US" sz="32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阻塞分析</a:t>
            </a:r>
          </a:p>
        </p:txBody>
      </p:sp>
    </p:spTree>
    <p:extLst>
      <p:ext uri="{BB962C8B-B14F-4D97-AF65-F5344CB8AC3E}">
        <p14:creationId xmlns:p14="http://schemas.microsoft.com/office/powerpoint/2010/main" val="15104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bitmaps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8368" y="1011936"/>
            <a:ext cx="814037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主要实现对位的操作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本质是字符串，具有单独的命令。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每一位的值只能是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，最多具有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baseline="30000" dirty="0">
                <a:latin typeface="Microsoft YaHei" charset="-122"/>
                <a:ea typeface="Microsoft YaHei" charset="-122"/>
                <a:cs typeface="Microsoft YaHei" charset="-122"/>
              </a:rPr>
              <a:t>^32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位，位在字符串中的位置叫做偏移量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8368" y="2350767"/>
            <a:ext cx="189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常用命令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9861" y="2802377"/>
            <a:ext cx="3862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setbit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offset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--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设置值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65" y="3223207"/>
            <a:ext cx="7460743" cy="14796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9865" y="4702879"/>
            <a:ext cx="3261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getbit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offset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获取值</a:t>
            </a:r>
          </a:p>
        </p:txBody>
      </p:sp>
    </p:spTree>
    <p:extLst>
      <p:ext uri="{BB962C8B-B14F-4D97-AF65-F5344CB8AC3E}">
        <p14:creationId xmlns:p14="http://schemas.microsoft.com/office/powerpoint/2010/main" val="20053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800" y="1082799"/>
            <a:ext cx="189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性能分析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666" y="1504103"/>
            <a:ext cx="104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bitmaps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set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记录用户当天是否访问过某网站，假如网站共有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亿用户，每天独立访问用户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千万。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39" y="1894632"/>
            <a:ext cx="8335520" cy="15845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340" y="3479153"/>
            <a:ext cx="8234141" cy="1056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833" y="453553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但如果每天访问量只有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670" y="4904869"/>
            <a:ext cx="8194124" cy="105638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2.6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bitmaps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2.7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地理空间 </a:t>
            </a:r>
            <a:r>
              <a:rPr kumimoji="1" lang="en-US" altLang="zh-CN" dirty="0" smtClean="0"/>
              <a:t>GEO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8640" y="112166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用来存储用户给定的地理位置信息，并对信息进行操作</a:t>
            </a:r>
          </a:p>
        </p:txBody>
      </p:sp>
      <p:sp>
        <p:nvSpPr>
          <p:cNvPr id="4" name="矩形 3"/>
          <p:cNvSpPr/>
          <p:nvPr/>
        </p:nvSpPr>
        <p:spPr>
          <a:xfrm>
            <a:off x="548640" y="1518955"/>
            <a:ext cx="189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常用命令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8640" y="1936175"/>
            <a:ext cx="9899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charset="2"/>
              <a:buChar char="Ø"/>
            </a:pP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geoadd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 key longitude latitude member[longitude latitude member...]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Times New Roman" charset="0"/>
              </a:rPr>
              <a:t>--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添加地理位置信息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518278"/>
            <a:ext cx="11183843" cy="8923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8640" y="3553840"/>
            <a:ext cx="5096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geopos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member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--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获取地理位置信息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4097142"/>
            <a:ext cx="6934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7408" y="1060445"/>
            <a:ext cx="9899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charset="2"/>
              <a:buChar char="Ø"/>
            </a:pP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geodist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member1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member2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[unit]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计算两点之间的距离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2463" y="1529097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l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unit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是距离单位，可以是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km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mi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ft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87" y="1925099"/>
            <a:ext cx="7350124" cy="70214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7408" y="2792265"/>
            <a:ext cx="11167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georadius key longitude latitude radius m|km|ft|mi [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withcoord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 [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withdist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 [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asc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desc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 [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georadiusbymember key member radius m|km|ft|mi [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withcoord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 [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withdist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 [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asc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|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desc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 [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count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找出特定范围内其他存在的点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11" y="4434606"/>
            <a:ext cx="7505700" cy="825500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2.7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地理空间 </a:t>
            </a:r>
            <a:r>
              <a:rPr kumimoji="1" lang="en-US" altLang="zh-CN" dirty="0" smtClean="0"/>
              <a:t>GEO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5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4528" y="1043467"/>
            <a:ext cx="1891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应用场景</a:t>
            </a:r>
            <a:endParaRPr lang="en-US" altLang="zh-CN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531" y="15509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附近的人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3989" y="1922600"/>
            <a:ext cx="30123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记录用户的地理位置信息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根据范围查找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4528" y="2906728"/>
            <a:ext cx="286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kumimoji="1" lang="en-US" altLang="zh-CN" b="1" dirty="0" err="1">
                <a:latin typeface="Microsoft YaHei" charset="-122"/>
                <a:ea typeface="Microsoft YaHei" charset="-122"/>
                <a:cs typeface="Microsoft YaHei" charset="-122"/>
              </a:rPr>
              <a:t>crius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用车地点鉴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权升级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3989" y="3330474"/>
            <a:ext cx="548733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当前版本：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取规则用车地点，依次与出发地点比较，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效率低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后续升级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以规则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，将用车地点信息写入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GEO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，利用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GEO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范围查找功能实现</a:t>
            </a:r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快速鉴权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2.7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地理空间 </a:t>
            </a:r>
            <a:r>
              <a:rPr kumimoji="1" lang="en-US" altLang="zh-CN" dirty="0" smtClean="0"/>
              <a:t>GEO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7015163" y="2315015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753475" y="1735585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67501" y="3276060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21611" y="4077140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206038" y="2349955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10725" y="4415934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00913" y="4805803"/>
            <a:ext cx="171450" cy="213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404187" y="3053295"/>
            <a:ext cx="171450" cy="2138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78358" y="3160231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passanger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6926420" y="1637806"/>
            <a:ext cx="3126984" cy="3044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>
            <a:stCxn id="21" idx="7"/>
          </p:cNvCxnSpPr>
          <p:nvPr/>
        </p:nvCxnSpPr>
        <p:spPr>
          <a:xfrm flipV="1">
            <a:off x="8550529" y="1949458"/>
            <a:ext cx="850646" cy="1135158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24925" y="239747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500m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038023" y="5293357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GEO</a:t>
            </a:r>
            <a:r>
              <a:rPr kumimoji="1" lang="zh-CN" altLang="en-US" b="1" dirty="0" smtClean="0"/>
              <a:t>实现用车地点快速鉴权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119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71500" indent="-571500">
              <a:lnSpc>
                <a:spcPct val="200000"/>
              </a:lnSpc>
            </a:pPr>
            <a:r>
              <a:rPr kumimoji="1" lang="zh-CN" altLang="en-US" sz="2900" b="1" dirty="0">
                <a:solidFill>
                  <a:schemeClr val="accent1"/>
                </a:solidFill>
              </a:rPr>
              <a:t>三</a:t>
            </a:r>
            <a:r>
              <a:rPr kumimoji="1" lang="en-US" altLang="zh-CN" sz="2900" b="1" dirty="0">
                <a:solidFill>
                  <a:schemeClr val="accent1"/>
                </a:solidFill>
              </a:rPr>
              <a:t>. </a:t>
            </a:r>
            <a:r>
              <a:rPr kumimoji="1" lang="zh-CN" altLang="en-US" sz="2900" b="1" dirty="0">
                <a:solidFill>
                  <a:schemeClr val="accent1"/>
                </a:solidFill>
              </a:rPr>
              <a:t>持久化方式</a:t>
            </a:r>
            <a:endParaRPr kumimoji="1" lang="en-US" altLang="zh-CN" sz="29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0231" y="1138451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为什么需要持久化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72C9C5-7279-964A-AD1D-0120FDA83F19}"/>
              </a:ext>
            </a:extLst>
          </p:cNvPr>
          <p:cNvSpPr txBox="1"/>
          <p:nvPr/>
        </p:nvSpPr>
        <p:spPr>
          <a:xfrm>
            <a:off x="225373" y="1600116"/>
            <a:ext cx="11115676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 </a:t>
            </a:r>
            <a:r>
              <a:rPr lang="en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是一种内存型数据库，在服务运行时，系统为其分配了一部分内存用以存储数据。为了使服务器即使</a:t>
            </a:r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宕机也能保持数据的有效性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，必须通过持久化的方式将数据从内存保存到磁盘中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9BE9B46-B80E-E44A-A366-50498E516AC2}"/>
              </a:ext>
            </a:extLst>
          </p:cNvPr>
          <p:cNvSpPr txBox="1"/>
          <p:nvPr/>
        </p:nvSpPr>
        <p:spPr>
          <a:xfrm>
            <a:off x="750231" y="3323186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什么是持久化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CA13F46-A39C-F744-8F1E-88CF65C16B5D}"/>
              </a:ext>
            </a:extLst>
          </p:cNvPr>
          <p:cNvSpPr txBox="1"/>
          <p:nvPr/>
        </p:nvSpPr>
        <p:spPr>
          <a:xfrm>
            <a:off x="225373" y="3784851"/>
            <a:ext cx="1111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持久化是将程序数据在瞬时状态和持久状态间转换的机制，是将程序数据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从内存同步到磁盘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的一个动作过程。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759BE22-76D0-7746-B631-FDDAE87D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4577179"/>
            <a:ext cx="6642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231" y="1138451"/>
            <a:ext cx="290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持久化方式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72C9C5-7279-964A-AD1D-0120FDA83F19}"/>
              </a:ext>
            </a:extLst>
          </p:cNvPr>
          <p:cNvSpPr txBox="1"/>
          <p:nvPr/>
        </p:nvSpPr>
        <p:spPr>
          <a:xfrm>
            <a:off x="950613" y="2322014"/>
            <a:ext cx="10358351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      快照（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snapshotting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）持久化：是把当前内存中的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数据集快照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写入磁盘，恢复时将快照文件直接读到内存里，是一种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全量的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持久化方式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1BC44D4-C518-C241-8515-FD0F050B83AD}"/>
              </a:ext>
            </a:extLst>
          </p:cNvPr>
          <p:cNvSpPr/>
          <p:nvPr/>
        </p:nvSpPr>
        <p:spPr>
          <a:xfrm>
            <a:off x="750231" y="3726020"/>
            <a:ext cx="4568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AOF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Append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Only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File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CEAC591-834B-B24F-A963-4AE3B5A6C3BB}"/>
              </a:ext>
            </a:extLst>
          </p:cNvPr>
          <p:cNvSpPr txBox="1"/>
          <p:nvPr/>
        </p:nvSpPr>
        <p:spPr>
          <a:xfrm>
            <a:off x="950613" y="4187685"/>
            <a:ext cx="10358351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      追加文件持久化：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服务器通过读取配置，在指定的时间里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追加 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所执行的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写命令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来记录数据库状态，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恢复时通过伪客户端发送执行命令到服务端，是一种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增量的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持久化方式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8F61D04-6AB0-F94F-B09D-23D4528B317E}"/>
              </a:ext>
            </a:extLst>
          </p:cNvPr>
          <p:cNvSpPr txBox="1"/>
          <p:nvPr/>
        </p:nvSpPr>
        <p:spPr>
          <a:xfrm>
            <a:off x="750231" y="1781705"/>
            <a:ext cx="430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RDB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b="1" dirty="0" err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1" err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DataBase</a:t>
            </a: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70B31883-9E17-2A4B-83B2-E68D9FC4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dirty="0" smtClean="0"/>
              <a:t>3.1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/>
              <a:t>持久化方式</a:t>
            </a:r>
          </a:p>
        </p:txBody>
      </p:sp>
    </p:spTree>
    <p:extLst>
      <p:ext uri="{BB962C8B-B14F-4D97-AF65-F5344CB8AC3E}">
        <p14:creationId xmlns:p14="http://schemas.microsoft.com/office/powerpoint/2010/main" val="1331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231" y="1138451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RDB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持久化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72C9C5-7279-964A-AD1D-0120FDA83F19}"/>
              </a:ext>
            </a:extLst>
          </p:cNvPr>
          <p:cNvSpPr txBox="1"/>
          <p:nvPr/>
        </p:nvSpPr>
        <p:spPr>
          <a:xfrm>
            <a:off x="750231" y="2209720"/>
            <a:ext cx="10911501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手动执行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: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通过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save(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阻塞服务进程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bgsave</a:t>
            </a:r>
            <a:r>
              <a:rPr kumimoji="1" lang="zh-CN" alt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(fork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子进程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命令触发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自动执行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通过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save 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命令配置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秒内有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个及以上键被改动时触发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8F61D04-6AB0-F94F-B09D-23D4528B317E}"/>
              </a:ext>
            </a:extLst>
          </p:cNvPr>
          <p:cNvSpPr txBox="1"/>
          <p:nvPr/>
        </p:nvSpPr>
        <p:spPr>
          <a:xfrm>
            <a:off x="750231" y="1733579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工作方式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E6659A81-BCD4-2345-BAFA-66703129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dirty="0" smtClean="0"/>
              <a:t>3.2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RDB</a:t>
            </a:r>
            <a:r>
              <a:rPr kumimoji="1" lang="zh-CN" altLang="en-US" dirty="0"/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7563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5280A8B-0F4F-1446-83A4-B2E31F29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73" y="1174232"/>
            <a:ext cx="5541730" cy="38665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1D6BBFF-1D1A-8346-86BF-35739336B266}"/>
              </a:ext>
            </a:extLst>
          </p:cNvPr>
          <p:cNvSpPr txBox="1"/>
          <p:nvPr/>
        </p:nvSpPr>
        <p:spPr>
          <a:xfrm>
            <a:off x="750231" y="1174232"/>
            <a:ext cx="5726542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自动持久化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(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bgsave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过程可分为：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通过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fork()</a:t>
            </a:r>
            <a:r>
              <a:rPr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同时拥有父进程和子进程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子进程将数据集写入到一个临时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RDB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rdbSave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当父进程收到子进程写入完成通知时，替换旧的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RDB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kumimoji="1" lang="zh-CN" altLang="en-US" sz="2000"/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76B807DB-186C-C346-AEB2-2CA5A8BC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dirty="0" smtClean="0"/>
              <a:t>3.2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RDB</a:t>
            </a:r>
            <a:r>
              <a:rPr kumimoji="1" lang="zh-CN" altLang="en-US" dirty="0"/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15780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1BC44D4-C518-C241-8515-FD0F050B83AD}"/>
              </a:ext>
            </a:extLst>
          </p:cNvPr>
          <p:cNvSpPr/>
          <p:nvPr/>
        </p:nvSpPr>
        <p:spPr>
          <a:xfrm>
            <a:off x="750231" y="1079076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文件格式</a:t>
            </a:r>
            <a:endParaRPr kumimoji="1"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CEAC591-834B-B24F-A963-4AE3B5A6C3BB}"/>
              </a:ext>
            </a:extLst>
          </p:cNvPr>
          <p:cNvSpPr txBox="1"/>
          <p:nvPr/>
        </p:nvSpPr>
        <p:spPr>
          <a:xfrm>
            <a:off x="750231" y="1444487"/>
            <a:ext cx="10558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      *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.rdb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文件以二进制的格式保存，可通过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od -A x -t x1c –v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.rdb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命令查看文件中字符与十六进制的对应关系。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7E33E3B-B38A-504C-AC9C-8E97EAC6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31" y="2469882"/>
            <a:ext cx="10524340" cy="13235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41237C2-C1E6-BB4E-AA83-34A546B8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31" y="4059990"/>
            <a:ext cx="4483100" cy="162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742A9148-32CE-D64E-B721-BAEA4850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353" y="4059990"/>
            <a:ext cx="6365684" cy="162560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AE92C228-CA09-CC4A-858B-D203A3CE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dirty="0" smtClean="0"/>
              <a:t>3.2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RDB</a:t>
            </a:r>
            <a:r>
              <a:rPr kumimoji="1" lang="zh-CN" altLang="en-US" dirty="0"/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10544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900" b="1" dirty="0">
                <a:solidFill>
                  <a:schemeClr val="accent1"/>
                </a:solidFill>
              </a:rPr>
              <a:t>一</a:t>
            </a:r>
            <a:r>
              <a:rPr kumimoji="1" lang="en-US" altLang="zh-CN" sz="2900" b="1" dirty="0">
                <a:solidFill>
                  <a:schemeClr val="accent1"/>
                </a:solidFill>
              </a:rPr>
              <a:t>. </a:t>
            </a:r>
            <a:r>
              <a:rPr kumimoji="1" lang="en-US" altLang="zh-CN" sz="2900" b="1" dirty="0" err="1">
                <a:solidFill>
                  <a:schemeClr val="accent1"/>
                </a:solidFill>
              </a:rPr>
              <a:t>Redis</a:t>
            </a:r>
            <a:r>
              <a:rPr kumimoji="1" lang="zh-CN" altLang="en-US" sz="2900" b="1" dirty="0">
                <a:solidFill>
                  <a:schemeClr val="accent1"/>
                </a:solidFill>
              </a:rPr>
              <a:t>简介</a:t>
            </a:r>
            <a:endParaRPr kumimoji="1" lang="zh-CN" altLang="en-US" sz="2900" dirty="0"/>
          </a:p>
        </p:txBody>
      </p:sp>
      <p:sp>
        <p:nvSpPr>
          <p:cNvPr id="3" name="矩形 2"/>
          <p:cNvSpPr/>
          <p:nvPr/>
        </p:nvSpPr>
        <p:spPr>
          <a:xfrm>
            <a:off x="549257" y="1268182"/>
            <a:ext cx="112503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开源的、基于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键值对的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key-value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）、内存中的存储系统（通常被用作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NoSQL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数据库、缓存和消息中间件）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速度快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（内存操作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单线程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io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多路复用）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多种数据结构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；如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string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hash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zset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Bitmaps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GEO</a:t>
            </a:r>
          </a:p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具有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持久化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能力，可以防止数据丢失（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预发布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RDB/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AOF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支持键过期、流水线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(pipeline)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、事务与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Lua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等功能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支持客户端语言多；如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Java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PHP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Python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C++</a:t>
            </a:r>
          </a:p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2.8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以上版本支持主从复制、集群功能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9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DDBFF9F-452B-A04D-816E-2460845FD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6" y="1149871"/>
            <a:ext cx="9233074" cy="482428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="" xmlns:a16="http://schemas.microsoft.com/office/drawing/2014/main" id="{AE92C228-CA09-CC4A-858B-D203A3CE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3.2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RDB</a:t>
            </a:r>
            <a:r>
              <a:rPr kumimoji="1" lang="zh-CN" altLang="en-US" dirty="0"/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20338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231" y="1138451"/>
            <a:ext cx="210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AOF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持久化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72C9C5-7279-964A-AD1D-0120FDA83F19}"/>
              </a:ext>
            </a:extLst>
          </p:cNvPr>
          <p:cNvSpPr txBox="1"/>
          <p:nvPr/>
        </p:nvSpPr>
        <p:spPr>
          <a:xfrm>
            <a:off x="401837" y="2209720"/>
            <a:ext cx="10907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 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通过修改配置文件开启自动持久化，持久化过程可分为：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命令追加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：服务器以协议格式将被执行的写命令追加到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aof_buf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缓冲区末尾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文件写入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write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：调用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函数，将数据保存在内存缓冲区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文件同步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fsync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：根据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appendfsync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将缓冲区中的内容冲洗到磁盘上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8F61D04-6AB0-F94F-B09D-23D4528B317E}"/>
              </a:ext>
            </a:extLst>
          </p:cNvPr>
          <p:cNvSpPr txBox="1"/>
          <p:nvPr/>
        </p:nvSpPr>
        <p:spPr>
          <a:xfrm>
            <a:off x="750231" y="1733579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工作方式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B636F2D-1953-304C-88A3-4F6A32C9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21" y="4108751"/>
            <a:ext cx="9608186" cy="197782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E3E6E57E-3BC8-FD42-8E73-4578C865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3.3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AOF</a:t>
            </a:r>
            <a:r>
              <a:rPr kumimoji="1" lang="zh-CN" altLang="en-US" dirty="0"/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3809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72C9C5-7279-964A-AD1D-0120FDA83F19}"/>
              </a:ext>
            </a:extLst>
          </p:cNvPr>
          <p:cNvSpPr txBox="1"/>
          <p:nvPr/>
        </p:nvSpPr>
        <p:spPr>
          <a:xfrm>
            <a:off x="567230" y="1798824"/>
            <a:ext cx="5224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文件会随时间变得越来越大。为了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更简洁的记录被频繁操作后的键值状态，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需要对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文件进行重写。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8F61D04-6AB0-F94F-B09D-23D4528B317E}"/>
              </a:ext>
            </a:extLst>
          </p:cNvPr>
          <p:cNvSpPr txBox="1"/>
          <p:nvPr/>
        </p:nvSpPr>
        <p:spPr>
          <a:xfrm>
            <a:off x="750231" y="1077395"/>
            <a:ext cx="23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AOF</a:t>
            </a:r>
            <a:r>
              <a:rPr kumimoji="1" lang="zh-CN" altLang="en-US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rewrite</a:t>
            </a:r>
            <a:endParaRPr kumimoji="1" lang="zh-CN" altLang="en-US" sz="24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6F7AC57-A62B-F643-BBFC-A6E95AA5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127" y="2497797"/>
            <a:ext cx="6462717" cy="34695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7AA6068-7BD3-3E49-A176-DA39000FFB43}"/>
              </a:ext>
            </a:extLst>
          </p:cNvPr>
          <p:cNvSpPr txBox="1"/>
          <p:nvPr/>
        </p:nvSpPr>
        <p:spPr>
          <a:xfrm>
            <a:off x="567230" y="3382027"/>
            <a:ext cx="5162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重写过程：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子进程根据键的类型，使用适当的写入命令重现键的当前值，主进程追加到现有的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文件及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重写缓存中，避免重写过程中新数据丢失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父进程接收到子进程完成通知后，将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重写缓存中的内容写入到新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父进程使用替换旧的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AOF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E3E6E57E-3BC8-FD42-8E73-4578C86563C9}"/>
              </a:ext>
            </a:extLst>
          </p:cNvPr>
          <p:cNvSpPr txBox="1">
            <a:spLocks/>
          </p:cNvSpPr>
          <p:nvPr/>
        </p:nvSpPr>
        <p:spPr>
          <a:xfrm>
            <a:off x="0" y="305787"/>
            <a:ext cx="6375400" cy="62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en-US" altLang="zh-CN" smtClean="0"/>
              <a:t>3.3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AOF</a:t>
            </a:r>
            <a:r>
              <a:rPr kumimoji="1" lang="zh-CN" altLang="en-US" smtClean="0"/>
              <a:t>持久化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0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1BC44D4-C518-C241-8515-FD0F050B83AD}"/>
              </a:ext>
            </a:extLst>
          </p:cNvPr>
          <p:cNvSpPr/>
          <p:nvPr/>
        </p:nvSpPr>
        <p:spPr>
          <a:xfrm>
            <a:off x="750231" y="1127208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文件格式</a:t>
            </a:r>
            <a:endParaRPr kumimoji="1" lang="zh-CN" altLang="en-US" sz="20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CEAC591-834B-B24F-A963-4AE3B5A6C3BB}"/>
              </a:ext>
            </a:extLst>
          </p:cNvPr>
          <p:cNvSpPr txBox="1"/>
          <p:nvPr/>
        </p:nvSpPr>
        <p:spPr>
          <a:xfrm>
            <a:off x="579421" y="1460531"/>
            <a:ext cx="10729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       *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.aof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文件保存了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符合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通讯协议格式的命令文本。 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864A9AD-D6E6-7F4F-A05B-D47E203A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47" y="2199647"/>
            <a:ext cx="5073053" cy="34884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1A98E25-49F7-C840-A070-D4D83281F87D}"/>
              </a:ext>
            </a:extLst>
          </p:cNvPr>
          <p:cNvSpPr txBox="1"/>
          <p:nvPr/>
        </p:nvSpPr>
        <p:spPr>
          <a:xfrm>
            <a:off x="1302346" y="4414097"/>
            <a:ext cx="9807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/>
              <a:t>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650C1F6-8CE1-DA4E-B7F0-7F8A81E2D9A4}"/>
              </a:ext>
            </a:extLst>
          </p:cNvPr>
          <p:cNvSpPr txBox="1"/>
          <p:nvPr/>
        </p:nvSpPr>
        <p:spPr>
          <a:xfrm>
            <a:off x="1302346" y="4866412"/>
            <a:ext cx="9807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/>
              <a:t>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B4ECE27-BC75-D04E-B24B-41F0F80ADA9E}"/>
              </a:ext>
            </a:extLst>
          </p:cNvPr>
          <p:cNvSpPr txBox="1"/>
          <p:nvPr/>
        </p:nvSpPr>
        <p:spPr>
          <a:xfrm>
            <a:off x="1302346" y="5277235"/>
            <a:ext cx="9807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/>
              <a:t>   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E3E6E57E-3BC8-FD42-8E73-4578C865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3.3</a:t>
            </a:r>
            <a:r>
              <a:rPr kumimoji="1" lang="zh-CN" altLang="en-US" smtClean="0"/>
              <a:t> </a:t>
            </a:r>
            <a:r>
              <a:rPr kumimoji="1" lang="en-US" altLang="zh-CN" dirty="0"/>
              <a:t>AOF</a:t>
            </a:r>
            <a:r>
              <a:rPr kumimoji="1" lang="zh-CN" altLang="en-US" dirty="0"/>
              <a:t>持久化</a:t>
            </a:r>
          </a:p>
        </p:txBody>
      </p:sp>
    </p:spTree>
    <p:extLst>
      <p:ext uri="{BB962C8B-B14F-4D97-AF65-F5344CB8AC3E}">
        <p14:creationId xmlns:p14="http://schemas.microsoft.com/office/powerpoint/2010/main" val="6336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231" y="1138451"/>
            <a:ext cx="304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RDB </a:t>
            </a: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 </a:t>
            </a:r>
            <a:r>
              <a:rPr kumimoji="1" lang="en-US" altLang="zh-CN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AOF </a:t>
            </a: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</a:t>
            </a:r>
            <a:endParaRPr kumimoji="1" lang="zh-CN" altLang="en-US" sz="24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E5981B8-6F1C-2D43-8A09-A0376AF26C57}"/>
              </a:ext>
            </a:extLst>
          </p:cNvPr>
          <p:cNvSpPr txBox="1"/>
          <p:nvPr/>
        </p:nvSpPr>
        <p:spPr>
          <a:xfrm>
            <a:off x="750231" y="1784555"/>
            <a:ext cx="5265174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kumimoji="1" lang="zh-CN" altLang="en-US" dirty="0"/>
              <a:t>  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95170932-4BB2-5540-8D33-C370DAF3A8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231" y="1685000"/>
          <a:ext cx="11117622" cy="4352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293">
                  <a:extLst>
                    <a:ext uri="{9D8B030D-6E8A-4147-A177-3AD203B41FA5}">
                      <a16:colId xmlns="" xmlns:a16="http://schemas.microsoft.com/office/drawing/2014/main" val="1639081282"/>
                    </a:ext>
                  </a:extLst>
                </a:gridCol>
                <a:gridCol w="4843924">
                  <a:extLst>
                    <a:ext uri="{9D8B030D-6E8A-4147-A177-3AD203B41FA5}">
                      <a16:colId xmlns="" xmlns:a16="http://schemas.microsoft.com/office/drawing/2014/main" val="1739503174"/>
                    </a:ext>
                  </a:extLst>
                </a:gridCol>
                <a:gridCol w="4723405">
                  <a:extLst>
                    <a:ext uri="{9D8B030D-6E8A-4147-A177-3AD203B41FA5}">
                      <a16:colId xmlns="" xmlns:a16="http://schemas.microsoft.com/office/drawing/2014/main" val="945808592"/>
                    </a:ext>
                  </a:extLst>
                </a:gridCol>
              </a:tblGrid>
              <a:tr h="563361">
                <a:tc>
                  <a:txBody>
                    <a:bodyPr/>
                    <a:lstStyle/>
                    <a:p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RDB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AOF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5632185"/>
                  </a:ext>
                </a:extLst>
              </a:tr>
              <a:tr h="972377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触发机制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手动：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save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bgsave</a:t>
                      </a:r>
                      <a:r>
                        <a:rPr lang="zh-CN" altLang="en-US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save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自动：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slave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debug reload</a:t>
                      </a:r>
                      <a:r>
                        <a:rPr lang="zh-CN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shutdown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自动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：根据配置条件</a:t>
                      </a:r>
                      <a:r>
                        <a:rPr lang="zh-CN" altLang="en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自动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触发</a:t>
                      </a:r>
                      <a:endParaRPr lang="en" altLang="zh-CN" sz="1800" b="0" i="0" kern="120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13465037"/>
                  </a:ext>
                </a:extLst>
              </a:tr>
              <a:tr h="563361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文件格式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小，使用</a:t>
                      </a:r>
                      <a:r>
                        <a:rPr lang="en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RDB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格式的二进制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文件大，使用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网络通讯协议的文本文件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37962941"/>
                  </a:ext>
                </a:extLst>
              </a:tr>
              <a:tr h="563361">
                <a:tc>
                  <a:txBody>
                    <a:bodyPr/>
                    <a:lstStyle/>
                    <a:p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同步方式</a:t>
                      </a:r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定时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同步，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完整拷贝某个时间点内存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实时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同步，根据不同策略</a:t>
                      </a:r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追加操作日志</a:t>
                      </a:r>
                      <a:endParaRPr lang="en" altLang="zh-CN" sz="1800" b="1" i="0" kern="120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59701373"/>
                  </a:ext>
                </a:extLst>
              </a:tr>
              <a:tr h="563361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恢复方式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恢复速度快</a:t>
                      </a:r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恢复速度较慢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09301979"/>
                  </a:ext>
                </a:extLst>
              </a:tr>
              <a:tr h="563361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文件校验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文件损坏无法加载，不兼容旧版本文件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文件损坏可修复加载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0178723"/>
                  </a:ext>
                </a:extLst>
              </a:tr>
              <a:tr h="563361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使用场景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数据冷备，加密传输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实时持久化 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32509856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="" xmlns:a16="http://schemas.microsoft.com/office/drawing/2014/main" id="{B9B2C846-A804-FE4E-8AB9-42A5A101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3.4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RDB</a:t>
            </a:r>
            <a:r>
              <a:rPr kumimoji="1" lang="zh-CN" altLang="en-US" dirty="0"/>
              <a:t> 与 </a:t>
            </a:r>
            <a:r>
              <a:rPr kumimoji="1" lang="en-US" altLang="zh-CN" dirty="0"/>
              <a:t>AOF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12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四</a:t>
            </a:r>
            <a:r>
              <a:rPr kumimoji="1" lang="en-US" altLang="zh-CN" b="1" dirty="0">
                <a:solidFill>
                  <a:schemeClr val="accent1"/>
                </a:solidFill>
              </a:rPr>
              <a:t>. </a:t>
            </a:r>
            <a:r>
              <a:rPr kumimoji="1" lang="zh-CN" altLang="en-US" b="1" dirty="0">
                <a:solidFill>
                  <a:schemeClr val="accent1"/>
                </a:solidFill>
              </a:rPr>
              <a:t>阻塞分析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0231" y="1138451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  <a:endParaRPr kumimoji="1" lang="zh-CN" altLang="en-US" sz="24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678C5E-1414-8045-9A06-6B893AD3C756}"/>
              </a:ext>
            </a:extLst>
          </p:cNvPr>
          <p:cNvSpPr txBox="1"/>
          <p:nvPr/>
        </p:nvSpPr>
        <p:spPr>
          <a:xfrm>
            <a:off x="750231" y="1663948"/>
            <a:ext cx="42105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不合理使用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sort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hgetall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smembers</a:t>
            </a: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zinterstore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EA5F29D6-BE7D-6543-9AD5-E9245DF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31" y="2691678"/>
            <a:ext cx="5972159" cy="29450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7C78008-2EB6-D44D-B17A-A4F6079F839C}"/>
              </a:ext>
            </a:extLst>
          </p:cNvPr>
          <p:cNvSpPr txBox="1"/>
          <p:nvPr/>
        </p:nvSpPr>
        <p:spPr>
          <a:xfrm>
            <a:off x="6901841" y="1600116"/>
            <a:ext cx="466826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不合理使用数据结构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list…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存储元素过多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Redis-cli —bigkeys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Debug objecct key 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Strlen key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水平拆分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eg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将一个大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list_0401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list_0402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垂直拆分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eg.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将序列化的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2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678C5E-1414-8045-9A06-6B893AD3C756}"/>
              </a:ext>
            </a:extLst>
          </p:cNvPr>
          <p:cNvSpPr txBox="1"/>
          <p:nvPr/>
        </p:nvSpPr>
        <p:spPr>
          <a:xfrm>
            <a:off x="741998" y="1162503"/>
            <a:ext cx="48654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竞争</a:t>
            </a:r>
            <a:endParaRPr kumimoji="1" lang="en-US" altLang="zh-CN" sz="20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进程竞争：与其他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密集型应用同机部署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绑定：把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进程绑定到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</a:p>
          <a:p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74E374F-E1E2-C24B-94A2-8208494B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375" y="3555775"/>
            <a:ext cx="5689600" cy="2336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F0859CD-2E87-B64B-9115-16AE0DD0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2" y="3555775"/>
            <a:ext cx="5081740" cy="18408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C1E1BDC9-81BB-F446-A81F-7B66FDBCBC4A}"/>
              </a:ext>
            </a:extLst>
          </p:cNvPr>
          <p:cNvSpPr txBox="1"/>
          <p:nvPr/>
        </p:nvSpPr>
        <p:spPr>
          <a:xfrm>
            <a:off x="5962388" y="1162504"/>
            <a:ext cx="4922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4.CPU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饱和</a:t>
            </a:r>
            <a:endParaRPr lang="en-US" altLang="zh-CN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并发请求高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存在慢查询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Redis-cli —stat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slowlog get{n}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FA599546-3922-A64B-A7EB-F1B2FF9F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4.1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内因</a:t>
            </a:r>
          </a:p>
        </p:txBody>
      </p:sp>
    </p:spTree>
    <p:extLst>
      <p:ext uri="{BB962C8B-B14F-4D97-AF65-F5344CB8AC3E}">
        <p14:creationId xmlns:p14="http://schemas.microsoft.com/office/powerpoint/2010/main" val="24167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678C5E-1414-8045-9A06-6B893AD3C756}"/>
              </a:ext>
            </a:extLst>
          </p:cNvPr>
          <p:cNvSpPr txBox="1"/>
          <p:nvPr/>
        </p:nvSpPr>
        <p:spPr>
          <a:xfrm>
            <a:off x="741998" y="1162503"/>
            <a:ext cx="1010719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持久化阻塞</a:t>
            </a:r>
            <a:endParaRPr kumimoji="1" lang="en-US" altLang="zh-CN" sz="20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阻塞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RDB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同步和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重写时，主进程调用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操作产生共享内存的子进程，这个过程是阻塞的。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info stats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lastest_fork_usec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最近一次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耗时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控制实例内存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10GB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 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放宽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RDB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同步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/AOF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重写触发条件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920C700-737B-034D-A9C9-0CCA1A1F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048" y="2561224"/>
            <a:ext cx="4245694" cy="350317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FA599546-3922-A64B-A7EB-F1B2FF9F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4.1</a:t>
            </a:r>
            <a:r>
              <a:rPr kumimoji="1" lang="zh-CN" altLang="en-US" smtClean="0"/>
              <a:t> </a:t>
            </a:r>
            <a:r>
              <a:rPr kumimoji="1" lang="zh-CN" altLang="en-US" dirty="0"/>
              <a:t>内因</a:t>
            </a:r>
          </a:p>
        </p:txBody>
      </p:sp>
    </p:spTree>
    <p:extLst>
      <p:ext uri="{BB962C8B-B14F-4D97-AF65-F5344CB8AC3E}">
        <p14:creationId xmlns:p14="http://schemas.microsoft.com/office/powerpoint/2010/main" val="15706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678C5E-1414-8045-9A06-6B893AD3C756}"/>
              </a:ext>
            </a:extLst>
          </p:cNvPr>
          <p:cNvSpPr txBox="1"/>
          <p:nvPr/>
        </p:nvSpPr>
        <p:spPr>
          <a:xfrm>
            <a:off x="741998" y="1162503"/>
            <a:ext cx="768832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持久化阻塞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追加阻塞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刷盘时，后台线程需要对文件做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fsync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操作，当硬盘压力过大，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主线程将发现距离上一次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fsync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成功超过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，为了数据安全将阻塞等待后台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fsync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info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persistence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_delayed_fsync(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发送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fsync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阻塞次数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2.iotop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查看消耗硬盘资源多的进程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查看日志信息</a:t>
            </a:r>
            <a:endParaRPr lang="en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写操作较多时，避免使用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always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同步策略 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放宽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AOF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重写触发条件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4421693-7C5B-2E44-BB7C-15285376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62" y="2747552"/>
            <a:ext cx="3657600" cy="314178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FA599546-3922-A64B-A7EB-F1B2FF9F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4.1</a:t>
            </a:r>
            <a:r>
              <a:rPr kumimoji="1" lang="zh-CN" altLang="en-US" smtClean="0"/>
              <a:t> </a:t>
            </a:r>
            <a:r>
              <a:rPr kumimoji="1" lang="zh-CN" altLang="en-US" dirty="0"/>
              <a:t>内因</a:t>
            </a:r>
          </a:p>
        </p:txBody>
      </p:sp>
    </p:spTree>
    <p:extLst>
      <p:ext uri="{BB962C8B-B14F-4D97-AF65-F5344CB8AC3E}">
        <p14:creationId xmlns:p14="http://schemas.microsoft.com/office/powerpoint/2010/main" val="15955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0231" y="1138451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  <a:endParaRPr kumimoji="1" lang="zh-CN" altLang="en-US" sz="24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C678C5E-1414-8045-9A06-6B893AD3C756}"/>
              </a:ext>
            </a:extLst>
          </p:cNvPr>
          <p:cNvSpPr txBox="1"/>
          <p:nvPr/>
        </p:nvSpPr>
        <p:spPr>
          <a:xfrm>
            <a:off x="750231" y="1663948"/>
            <a:ext cx="3685945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内存交换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原因：机器内存不足 换出至硬盘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 server</a:t>
            </a:r>
          </a:p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2.info memory 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maxmemory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优先级 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4012B5B-7BF3-494D-BCA0-BCC4B4A9931B}"/>
              </a:ext>
            </a:extLst>
          </p:cNvPr>
          <p:cNvSpPr txBox="1"/>
          <p:nvPr/>
        </p:nvSpPr>
        <p:spPr>
          <a:xfrm>
            <a:off x="4722312" y="1600116"/>
            <a:ext cx="71047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网络问题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原因：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网络闪断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连接拒绝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maxclients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链接溢出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(backlog)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redis-cli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–latency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info stats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rejected_connections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客户端采用长连接或连接池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服务端设置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tcp-keepalive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timeout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主动检查和关闭连接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9DAA8CAD-EFAB-3148-93AD-4DDD028E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787"/>
            <a:ext cx="6375400" cy="621030"/>
          </a:xfrm>
        </p:spPr>
        <p:txBody>
          <a:bodyPr/>
          <a:lstStyle/>
          <a:p>
            <a:r>
              <a:rPr kumimoji="1" lang="en-US" altLang="zh-CN" smtClean="0"/>
              <a:t>4.2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外因</a:t>
            </a:r>
          </a:p>
        </p:txBody>
      </p:sp>
    </p:spTree>
    <p:extLst>
      <p:ext uri="{BB962C8B-B14F-4D97-AF65-F5344CB8AC3E}">
        <p14:creationId xmlns:p14="http://schemas.microsoft.com/office/powerpoint/2010/main" val="1974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52" y="167319"/>
            <a:ext cx="3807485" cy="621031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全局命令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0234" y="1598162"/>
            <a:ext cx="363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keys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查看所有键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0653" y="2124631"/>
            <a:ext cx="85170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该命令会遍历所有键，时间复杂度为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O(n)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，键太多时可能会导致阻塞（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线上禁用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368" y="1138451"/>
            <a:ext cx="5080000" cy="1117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0233" y="2717314"/>
            <a:ext cx="36388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dbsize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查看键总数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80651" y="3266966"/>
            <a:ext cx="41232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直接读取内置变量，时间复杂度是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O(1)</a:t>
            </a:r>
            <a:endParaRPr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0229" y="3710797"/>
            <a:ext cx="43582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exists key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判断键是否存在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0648" y="4252095"/>
            <a:ext cx="46233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存在返回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，不存在返回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，时间复杂度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O(1)</a:t>
            </a:r>
          </a:p>
        </p:txBody>
      </p:sp>
      <p:sp>
        <p:nvSpPr>
          <p:cNvPr id="13" name="矩形 12"/>
          <p:cNvSpPr/>
          <p:nvPr/>
        </p:nvSpPr>
        <p:spPr>
          <a:xfrm>
            <a:off x="750229" y="4703241"/>
            <a:ext cx="43582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del key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删除键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0652" y="5187859"/>
            <a:ext cx="72811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返回删除键的个数，键不存在时返回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，支持单独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O(1)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和批量删除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O(n)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36524"/>
          <a:stretch/>
        </p:blipFill>
        <p:spPr>
          <a:xfrm>
            <a:off x="6034453" y="3443288"/>
            <a:ext cx="4931324" cy="12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 30"/>
          <p:cNvGrpSpPr/>
          <p:nvPr/>
        </p:nvGrpSpPr>
        <p:grpSpPr>
          <a:xfrm>
            <a:off x="1100138" y="151329"/>
            <a:ext cx="8886824" cy="6276557"/>
            <a:chOff x="1100138" y="151329"/>
            <a:chExt cx="8886824" cy="6276557"/>
          </a:xfrm>
        </p:grpSpPr>
        <p:sp>
          <p:nvSpPr>
            <p:cNvPr id="2" name="矩形 1"/>
            <p:cNvSpPr/>
            <p:nvPr/>
          </p:nvSpPr>
          <p:spPr>
            <a:xfrm>
              <a:off x="1100138" y="800100"/>
              <a:ext cx="1828800" cy="5429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cpu</a:t>
              </a:r>
              <a:endParaRPr kumimoji="1"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1100138" y="2761554"/>
              <a:ext cx="1828800" cy="5429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memory</a:t>
              </a:r>
              <a:endParaRPr kumimoji="1"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1100138" y="4317205"/>
              <a:ext cx="1828800" cy="5429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memory-buffer</a:t>
              </a:r>
              <a:endParaRPr kumimoji="1"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100138" y="5710885"/>
              <a:ext cx="1828800" cy="5429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io</a:t>
              </a:r>
              <a:endParaRPr kumimoji="1" lang="zh-CN" altLang="en-US" dirty="0"/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3028951" y="361950"/>
              <a:ext cx="285750" cy="1485900"/>
            </a:xfrm>
            <a:prstGeom prst="leftBrace">
              <a:avLst/>
            </a:prstGeom>
            <a:ln w="22225" cap="sq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57575" y="361950"/>
              <a:ext cx="84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 smtClean="0"/>
                <a:t>竞争</a:t>
              </a:r>
              <a:endParaRPr kumimoji="1"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457574" y="1478518"/>
              <a:ext cx="84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 smtClean="0"/>
                <a:t>饱和</a:t>
              </a:r>
              <a:endParaRPr kumimoji="1"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00536" y="151329"/>
              <a:ext cx="5686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内部：子进程（</a:t>
              </a:r>
              <a:r>
                <a:rPr kumimoji="1" lang="en-US" altLang="zh-CN" dirty="0" err="1" smtClean="0"/>
                <a:t>rdb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fork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/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err="1" smtClean="0"/>
                <a:t>aof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rewrite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fork</a:t>
              </a:r>
              <a:r>
                <a:rPr kumimoji="1" lang="zh-CN" altLang="en-US" dirty="0" smtClean="0"/>
                <a:t>）</a:t>
              </a:r>
              <a:r>
                <a:rPr kumimoji="1" lang="en-US" altLang="zh-CN" dirty="0" smtClean="0"/>
                <a:t>VS</a:t>
              </a:r>
              <a:r>
                <a:rPr kumimoji="1" lang="zh-CN" altLang="en-US" dirty="0" smtClean="0"/>
                <a:t>  </a:t>
              </a:r>
              <a:r>
                <a:rPr kumimoji="1" lang="en-US" altLang="zh-CN" dirty="0" smtClean="0"/>
                <a:t>master</a:t>
              </a:r>
              <a:endParaRPr kumimoji="1"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00550" y="630257"/>
              <a:ext cx="3429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外部</a:t>
              </a:r>
              <a:r>
                <a:rPr kumimoji="1" lang="en-US" altLang="zh-CN" dirty="0" smtClean="0"/>
                <a:t>: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err="1" smtClean="0"/>
                <a:t>redis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vs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other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process</a:t>
              </a:r>
              <a:endParaRPr kumimoji="1" lang="zh-CN" altLang="en-US" dirty="0"/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4100518" y="286703"/>
              <a:ext cx="142873" cy="594836"/>
            </a:xfrm>
            <a:prstGeom prst="leftBrace">
              <a:avLst/>
            </a:prstGeom>
            <a:ln w="22225" cap="sq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38646" y="1711344"/>
              <a:ext cx="3429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慢查询</a:t>
              </a:r>
              <a:r>
                <a:rPr kumimoji="1" lang="zh-CN" altLang="en-US" dirty="0"/>
                <a:t>：</a:t>
              </a:r>
              <a:r>
                <a:rPr kumimoji="1" lang="zh-CN" altLang="en-US" dirty="0" smtClean="0"/>
                <a:t>大量</a:t>
              </a:r>
              <a:r>
                <a:rPr kumimoji="1" lang="en-US" altLang="zh-CN" dirty="0" smtClean="0"/>
                <a:t>O(n)</a:t>
              </a:r>
              <a:r>
                <a:rPr kumimoji="1" lang="zh-CN" altLang="en-US" dirty="0" smtClean="0"/>
                <a:t>操作</a:t>
              </a:r>
              <a:endParaRPr kumimoji="1" lang="zh-CN" altLang="en-US" dirty="0"/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4138614" y="1367790"/>
              <a:ext cx="142873" cy="594836"/>
            </a:xfrm>
            <a:prstGeom prst="leftBrace">
              <a:avLst/>
            </a:prstGeom>
            <a:ln w="22225" cap="sq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48167" y="1320812"/>
              <a:ext cx="3429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过高并发：</a:t>
              </a:r>
              <a:r>
                <a:rPr kumimoji="1" lang="en-US" altLang="zh-CN" dirty="0" err="1" smtClean="0"/>
                <a:t>qps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&gt;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?</a:t>
              </a:r>
              <a:r>
                <a:rPr kumimoji="1" lang="zh-CN" altLang="en-US" dirty="0" smtClean="0"/>
                <a:t> </a:t>
              </a:r>
              <a:endParaRPr kumimoji="1" lang="zh-CN" altLang="en-US" dirty="0"/>
            </a:p>
          </p:txBody>
        </p:sp>
        <p:sp>
          <p:nvSpPr>
            <p:cNvPr id="16" name="左大括号 15"/>
            <p:cNvSpPr/>
            <p:nvPr/>
          </p:nvSpPr>
          <p:spPr>
            <a:xfrm>
              <a:off x="3028951" y="2352675"/>
              <a:ext cx="285750" cy="1485900"/>
            </a:xfrm>
            <a:prstGeom prst="leftBrace">
              <a:avLst/>
            </a:prstGeom>
            <a:ln w="22225" cap="sq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09953" y="2264211"/>
              <a:ext cx="2847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/>
                <a:t>O(n)</a:t>
              </a:r>
              <a:r>
                <a:rPr kumimoji="1" lang="zh-CN" altLang="en-US" b="1" dirty="0" smtClean="0"/>
                <a:t>操作</a:t>
              </a:r>
              <a:r>
                <a:rPr kumimoji="1" lang="zh-CN" altLang="en-US" dirty="0" smtClean="0"/>
                <a:t>： </a:t>
              </a:r>
              <a:r>
                <a:rPr kumimoji="1" lang="en-US" altLang="zh-CN" dirty="0" smtClean="0"/>
                <a:t>keys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,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err="1" smtClean="0"/>
                <a:t>hgetall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390903" y="2762303"/>
              <a:ext cx="4638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 smtClean="0"/>
                <a:t>数据结构使用</a:t>
              </a:r>
              <a:r>
                <a:rPr kumimoji="1" lang="zh-CN" altLang="en-US" dirty="0" smtClean="0"/>
                <a:t>： 避免大</a:t>
              </a:r>
              <a:r>
                <a:rPr kumimoji="1" lang="en-US" altLang="zh-CN" dirty="0" smtClean="0"/>
                <a:t>key,</a:t>
              </a:r>
              <a:r>
                <a:rPr kumimoji="1" lang="zh-CN" altLang="en-US" dirty="0" smtClean="0"/>
                <a:t> 水平拆分大</a:t>
              </a:r>
              <a:r>
                <a:rPr kumimoji="1" lang="en-US" altLang="zh-CN" dirty="0" smtClean="0"/>
                <a:t>hash</a:t>
              </a:r>
              <a:endParaRPr kumimoji="1"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90903" y="3200463"/>
              <a:ext cx="4638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/>
                <a:t>fork</a:t>
              </a:r>
              <a:r>
                <a:rPr kumimoji="1" lang="zh-CN" altLang="en-US" b="1" dirty="0" smtClean="0"/>
                <a:t>子进程</a:t>
              </a:r>
              <a:r>
                <a:rPr kumimoji="1" lang="zh-CN" altLang="en-US" dirty="0" smtClean="0"/>
                <a:t>：内存过大时，</a:t>
              </a:r>
              <a:r>
                <a:rPr kumimoji="1" lang="en-US" altLang="zh-CN" dirty="0" smtClean="0"/>
                <a:t>fork</a:t>
              </a:r>
              <a:r>
                <a:rPr kumimoji="1" lang="zh-CN" altLang="en-US" dirty="0" smtClean="0"/>
                <a:t>子进程</a:t>
              </a:r>
              <a:endParaRPr kumimoji="1"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390903" y="3639085"/>
              <a:ext cx="4638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/>
                <a:t>swap</a:t>
              </a:r>
              <a:r>
                <a:rPr kumimoji="1" lang="zh-CN" altLang="en-US" b="1" dirty="0" smtClean="0"/>
                <a:t>交换</a:t>
              </a:r>
              <a:r>
                <a:rPr kumimoji="1" lang="zh-CN" altLang="en-US" dirty="0" smtClean="0"/>
                <a:t>：内存过大时 需要 和硬盘</a:t>
              </a:r>
              <a:r>
                <a:rPr kumimoji="1" lang="en-US" altLang="zh-CN" dirty="0" smtClean="0"/>
                <a:t>swap</a:t>
              </a:r>
              <a:endParaRPr kumimoji="1" lang="zh-CN" altLang="en-US" dirty="0"/>
            </a:p>
          </p:txBody>
        </p:sp>
        <p:sp>
          <p:nvSpPr>
            <p:cNvPr id="21" name="左大括号 20"/>
            <p:cNvSpPr/>
            <p:nvPr/>
          </p:nvSpPr>
          <p:spPr>
            <a:xfrm>
              <a:off x="3081344" y="4378046"/>
              <a:ext cx="138105" cy="482084"/>
            </a:xfrm>
            <a:prstGeom prst="leftBrace">
              <a:avLst/>
            </a:prstGeom>
            <a:ln w="22225" cap="sq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90904" y="4427100"/>
              <a:ext cx="4757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err="1" smtClean="0"/>
                <a:t>fsnc</a:t>
              </a:r>
              <a:r>
                <a:rPr kumimoji="1" lang="en-US" altLang="zh-CN" b="1" dirty="0" smtClean="0"/>
                <a:t>()</a:t>
              </a:r>
              <a:r>
                <a:rPr kumimoji="1" lang="zh-CN" altLang="en-US" b="1" dirty="0" smtClean="0"/>
                <a:t>  </a:t>
              </a:r>
              <a:r>
                <a:rPr kumimoji="1" lang="en-US" altLang="zh-CN" dirty="0" smtClean="0"/>
                <a:t>: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err="1" smtClean="0"/>
                <a:t>fsync</a:t>
              </a:r>
              <a:r>
                <a:rPr kumimoji="1" lang="zh-CN" altLang="en-US" dirty="0" smtClean="0"/>
                <a:t> 超过</a:t>
              </a:r>
              <a:r>
                <a:rPr kumimoji="1" lang="en-US" altLang="zh-CN" dirty="0" smtClean="0"/>
                <a:t>2s</a:t>
              </a:r>
              <a:r>
                <a:rPr kumimoji="1" lang="zh-CN" altLang="en-US" dirty="0" smtClean="0"/>
                <a:t>为执行完会阻塞</a:t>
              </a:r>
              <a:r>
                <a:rPr kumimoji="1" lang="en-US" altLang="zh-CN" dirty="0" smtClean="0"/>
                <a:t>master</a:t>
              </a:r>
              <a:endParaRPr kumimoji="1" lang="zh-CN" altLang="en-US" dirty="0" smtClean="0"/>
            </a:p>
          </p:txBody>
        </p:sp>
        <p:sp>
          <p:nvSpPr>
            <p:cNvPr id="24" name="左大括号 23"/>
            <p:cNvSpPr/>
            <p:nvPr/>
          </p:nvSpPr>
          <p:spPr>
            <a:xfrm>
              <a:off x="3069425" y="5710885"/>
              <a:ext cx="142873" cy="594836"/>
            </a:xfrm>
            <a:prstGeom prst="leftBrace">
              <a:avLst/>
            </a:prstGeom>
            <a:ln w="22225" cap="sq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433766" y="5569507"/>
              <a:ext cx="593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/>
                <a:t>backlog</a:t>
              </a:r>
              <a:r>
                <a:rPr kumimoji="1" lang="zh-CN" altLang="en-US" b="1" dirty="0" smtClean="0"/>
                <a:t> </a:t>
              </a:r>
              <a:r>
                <a:rPr kumimoji="1" lang="en-US" altLang="zh-CN" dirty="0" smtClean="0"/>
                <a:t>: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err="1" smtClean="0"/>
                <a:t>recv</a:t>
              </a:r>
              <a:r>
                <a:rPr kumimoji="1" lang="zh-CN" altLang="en-US" dirty="0" smtClean="0"/>
                <a:t> 状态的列表的长度不够大，导致连接溢出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86128" y="6058554"/>
              <a:ext cx="5091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 smtClean="0"/>
                <a:t>连接拒绝</a:t>
              </a:r>
              <a:r>
                <a:rPr kumimoji="1" lang="en-US" altLang="zh-CN" dirty="0" smtClean="0"/>
                <a:t>:</a:t>
              </a:r>
              <a:r>
                <a:rPr kumimoji="1" lang="zh-CN" altLang="en-US" dirty="0" smtClean="0"/>
                <a:t> 连接数达到</a:t>
              </a:r>
              <a:r>
                <a:rPr lang="en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maxclients</a:t>
              </a:r>
              <a:endParaRPr kumimoji="1" lang="zh-CN" altLang="en-US" dirty="0" smtClean="0"/>
            </a:p>
          </p:txBody>
        </p:sp>
        <p:sp>
          <p:nvSpPr>
            <p:cNvPr id="28" name="下箭头 27"/>
            <p:cNvSpPr/>
            <p:nvPr/>
          </p:nvSpPr>
          <p:spPr>
            <a:xfrm>
              <a:off x="1788316" y="1578915"/>
              <a:ext cx="414338" cy="96472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下箭头 28"/>
            <p:cNvSpPr/>
            <p:nvPr/>
          </p:nvSpPr>
          <p:spPr>
            <a:xfrm>
              <a:off x="1788316" y="3487063"/>
              <a:ext cx="414338" cy="71459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下箭头 29"/>
            <p:cNvSpPr/>
            <p:nvPr/>
          </p:nvSpPr>
          <p:spPr>
            <a:xfrm>
              <a:off x="1788316" y="4975681"/>
              <a:ext cx="414338" cy="65224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14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130423"/>
            <a:ext cx="3571875" cy="62103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1.2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/>
              <a:t>全局命令</a:t>
            </a:r>
          </a:p>
        </p:txBody>
      </p:sp>
      <p:sp>
        <p:nvSpPr>
          <p:cNvPr id="3" name="矩形 2"/>
          <p:cNvSpPr/>
          <p:nvPr/>
        </p:nvSpPr>
        <p:spPr>
          <a:xfrm>
            <a:off x="691599" y="908758"/>
            <a:ext cx="62601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expire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seconds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设置键过期时间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1599" y="2923256"/>
            <a:ext cx="49922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type key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查看键的数据结构类型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17" y="1462758"/>
            <a:ext cx="3898900" cy="14605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071876" y="1315843"/>
            <a:ext cx="45736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ttl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命令查看键的剩余过期时间，三种返回值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键过期时间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键未设置过期时间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键不存在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407" y="3446195"/>
            <a:ext cx="3784600" cy="9906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55508" y="3618445"/>
            <a:ext cx="23647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键不存在时返回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none</a:t>
            </a:r>
          </a:p>
        </p:txBody>
      </p:sp>
      <p:sp>
        <p:nvSpPr>
          <p:cNvPr id="9" name="矩形 8"/>
          <p:cNvSpPr/>
          <p:nvPr/>
        </p:nvSpPr>
        <p:spPr>
          <a:xfrm>
            <a:off x="691597" y="4467854"/>
            <a:ext cx="7513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encoding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查看指定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的内部编码类型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49" y="5007932"/>
            <a:ext cx="4907027" cy="1017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24" y="4990795"/>
            <a:ext cx="6197600" cy="1003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5141" y="5676963"/>
            <a:ext cx="103598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80388" y="5676963"/>
            <a:ext cx="147138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8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</a:t>
            </a:r>
            <a:r>
              <a:rPr kumimoji="1" lang="zh-CN" altLang="en-US" dirty="0" smtClean="0"/>
              <a:t> 企业级命令黑名单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" y="1635002"/>
            <a:ext cx="9779000" cy="2222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7408" y="961382"/>
            <a:ext cx="34381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框架中设置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的命令黑名单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4583" y="4452604"/>
            <a:ext cx="2487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keys</a:t>
            </a:r>
            <a:r>
              <a:rPr kumimoji="1" lang="zh-CN" altLang="en-US" dirty="0"/>
              <a:t>、事务、发布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订阅、</a:t>
            </a:r>
            <a:r>
              <a:rPr kumimoji="1" lang="en-US" altLang="zh-CN" dirty="0" err="1"/>
              <a:t>bgsave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bgrewirteaof</a:t>
            </a:r>
            <a:r>
              <a:rPr kumimoji="1" lang="zh-CN" altLang="en-US" dirty="0"/>
              <a:t>等都是被禁用的</a:t>
            </a:r>
          </a:p>
        </p:txBody>
      </p:sp>
    </p:spTree>
    <p:extLst>
      <p:ext uri="{BB962C8B-B14F-4D97-AF65-F5344CB8AC3E}">
        <p14:creationId xmlns:p14="http://schemas.microsoft.com/office/powerpoint/2010/main" val="119329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486" indent="-571486">
              <a:lnSpc>
                <a:spcPct val="200000"/>
              </a:lnSpc>
            </a:pPr>
            <a:r>
              <a:rPr kumimoji="1" lang="zh-CN" altLang="en-US" b="1" dirty="0" smtClean="0">
                <a:solidFill>
                  <a:schemeClr val="accent1"/>
                </a:solidFill>
              </a:rPr>
              <a:t>二</a:t>
            </a:r>
            <a:r>
              <a:rPr kumimoji="1" lang="en-US" altLang="zh-CN" b="1" dirty="0" smtClean="0">
                <a:solidFill>
                  <a:schemeClr val="accent1"/>
                </a:solidFill>
              </a:rPr>
              <a:t>. </a:t>
            </a:r>
            <a:r>
              <a:rPr kumimoji="1" lang="zh-CN" altLang="en-US" b="1" dirty="0" smtClean="0">
                <a:solidFill>
                  <a:schemeClr val="accent1"/>
                </a:solidFill>
              </a:rPr>
              <a:t>数据结构及应用场景</a:t>
            </a:r>
            <a:endParaRPr kumimoji="1" lang="en-US" altLang="zh-CN" b="1" dirty="0" smtClean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8622" y="1149429"/>
            <a:ext cx="48863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字符串 </a:t>
            </a: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string</a:t>
            </a: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散列 </a:t>
            </a: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hash</a:t>
            </a:r>
            <a:endParaRPr kumimoji="1" lang="zh-CN" altLang="en-US" sz="28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14338" indent="-514338">
              <a:lnSpc>
                <a:spcPct val="150000"/>
              </a:lnSpc>
              <a:buFontTx/>
              <a:buAutoNum type="arabicPeriod"/>
            </a:pP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列表 </a:t>
            </a: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集合 </a:t>
            </a: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</a:t>
            </a: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有序集合 </a:t>
            </a:r>
            <a:r>
              <a:rPr kumimoji="1" lang="en-US" altLang="zh-CN" sz="2800" b="1" dirty="0" err="1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zset</a:t>
            </a:r>
            <a:endParaRPr kumimoji="1" lang="en-US" altLang="zh-CN" sz="2800" b="1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Bitmaps</a:t>
            </a:r>
          </a:p>
          <a:p>
            <a:pPr marL="514338" indent="-514338">
              <a:lnSpc>
                <a:spcPct val="150000"/>
              </a:lnSpc>
              <a:buAutoNum type="arabicPeriod"/>
            </a:pP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地理空间 </a:t>
            </a: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GEO</a:t>
            </a:r>
          </a:p>
        </p:txBody>
      </p:sp>
    </p:spTree>
    <p:extLst>
      <p:ext uri="{BB962C8B-B14F-4D97-AF65-F5344CB8AC3E}">
        <p14:creationId xmlns:p14="http://schemas.microsoft.com/office/powerpoint/2010/main" val="4558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536" y="130426"/>
            <a:ext cx="6375400" cy="621031"/>
          </a:xfrm>
        </p:spPr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字符串 </a:t>
            </a:r>
            <a:r>
              <a:rPr kumimoji="1" lang="en-US" altLang="zh-CN" dirty="0" smtClean="0"/>
              <a:t>string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1525" y="1048517"/>
            <a:ext cx="8522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最基础的数据结构，其值可以是数字、字符串、和二进制等。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1524" y="1704969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zh-CN" altLang="en-US" sz="2000" b="1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常用命令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8243" y="2234711"/>
            <a:ext cx="7037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set key value [ex seconds] 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px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milliseconds] 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nx|xx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--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设置值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8245" y="2648356"/>
            <a:ext cx="103797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ex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seconds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为键设置秒级过期时间，同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setex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px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millisecondes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为键设置毫秒级过期时间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nx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键必须不存在，才可以设置成功，用于添加。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setnx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setnx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分布式锁的一种实现方案</a:t>
            </a:r>
            <a:endParaRPr kumimoji="1" lang="en-US" altLang="zh-CN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xx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键必须存在，才可以设置成功，用于更新。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8240" y="4883827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mset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[key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mr-IN" altLang="zh-CN" sz="2000" b="1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批量设置值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8239" y="5287843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mget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[key</a:t>
            </a:r>
            <a:r>
              <a:rPr lang="mr-IN" altLang="zh-CN" sz="2000" b="1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--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批量获取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82925" y="4479331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get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获取值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8240" y="5694431"/>
            <a:ext cx="2682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Ø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incr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--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自增操作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字符串 </a:t>
            </a:r>
            <a:r>
              <a:rPr kumimoji="1" lang="en-US" altLang="zh-CN" dirty="0" smtClean="0"/>
              <a:t>string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90144" y="970032"/>
            <a:ext cx="604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mget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get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耗时对比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--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获取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8415" y="1375217"/>
            <a:ext cx="4899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 defTabSz="914377">
              <a:lnSpc>
                <a:spcPct val="150000"/>
              </a:lnSpc>
              <a:defRPr/>
            </a:pPr>
            <a:r>
              <a:rPr kumimoji="1"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mget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耗时：</a:t>
            </a:r>
            <a:r>
              <a:rPr kumimoji="1"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网络时间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 命令时间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 defTabSz="914377">
              <a:lnSpc>
                <a:spcPct val="150000"/>
              </a:lnSpc>
              <a:defRPr/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get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耗时：   </a:t>
            </a:r>
            <a:r>
              <a:rPr kumimoji="1"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网络时间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 命令时间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0144" y="4193847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Wingdings" charset="2"/>
              <a:buChar char="n"/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mget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与事务对比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8420" y="4593957"/>
            <a:ext cx="9740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mget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和事务是原子操作，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非原子操作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速度比事务要快，因为事务处理批量提交时，还要做一些其他的业务逻辑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44" indent="-285744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pipeline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适用于对可靠性要求不是太高的场景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50" y="2462995"/>
            <a:ext cx="3588751" cy="2130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39" y="2336509"/>
            <a:ext cx="3816600" cy="230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12813</TotalTime>
  <Words>4151</Words>
  <Application>Microsoft Macintosh PowerPoint</Application>
  <PresentationFormat>宽屏</PresentationFormat>
  <Paragraphs>578</Paragraphs>
  <Slides>40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DengXian</vt:lpstr>
      <vt:lpstr>Helvetica</vt:lpstr>
      <vt:lpstr>Mangal</vt:lpstr>
      <vt:lpstr>Microsoft YaHei</vt:lpstr>
      <vt:lpstr>Times New Roman</vt:lpstr>
      <vt:lpstr>Wingdings</vt:lpstr>
      <vt:lpstr>新細明體</vt:lpstr>
      <vt:lpstr>Arial</vt:lpstr>
      <vt:lpstr>Office 主题</vt:lpstr>
      <vt:lpstr>PowerPoint 演示文稿</vt:lpstr>
      <vt:lpstr>目录</vt:lpstr>
      <vt:lpstr>一. Redis简介</vt:lpstr>
      <vt:lpstr>1.1 Redis全局命令</vt:lpstr>
      <vt:lpstr>1.2 Redis全局命令</vt:lpstr>
      <vt:lpstr>1.3 企业级命令黑名单</vt:lpstr>
      <vt:lpstr>二. 数据结构及应用场景</vt:lpstr>
      <vt:lpstr>2.1 字符串 string</vt:lpstr>
      <vt:lpstr>2.1 字符串 string</vt:lpstr>
      <vt:lpstr>2.1 字符串 string</vt:lpstr>
      <vt:lpstr>2.1 字符串 string</vt:lpstr>
      <vt:lpstr>2.2 散列 hash</vt:lpstr>
      <vt:lpstr>2.2 散列 hash</vt:lpstr>
      <vt:lpstr>2.3 列表 list</vt:lpstr>
      <vt:lpstr>2.3 列表 list</vt:lpstr>
      <vt:lpstr>2.4 集合 set</vt:lpstr>
      <vt:lpstr>2.4 集合 set</vt:lpstr>
      <vt:lpstr>2.5 有序集合 zset</vt:lpstr>
      <vt:lpstr>2.5 有序集合 zset</vt:lpstr>
      <vt:lpstr>2.6 bitmaps</vt:lpstr>
      <vt:lpstr>2.6 bitmaps</vt:lpstr>
      <vt:lpstr>2.7 地理空间 GEO</vt:lpstr>
      <vt:lpstr>2.7 地理空间 GEO</vt:lpstr>
      <vt:lpstr>2.7 地理空间 GEO</vt:lpstr>
      <vt:lpstr>三. 持久化方式</vt:lpstr>
      <vt:lpstr>3.1 Redis持久化方式</vt:lpstr>
      <vt:lpstr>3.2 RDB持久化</vt:lpstr>
      <vt:lpstr>3.2 RDB持久化</vt:lpstr>
      <vt:lpstr>3.2 RDB持久化</vt:lpstr>
      <vt:lpstr>3.2 RDB持久化</vt:lpstr>
      <vt:lpstr>3.3 AOF持久化</vt:lpstr>
      <vt:lpstr>PowerPoint 演示文稿</vt:lpstr>
      <vt:lpstr>3.3 AOF持久化</vt:lpstr>
      <vt:lpstr>3.4 RDB 与 AOF</vt:lpstr>
      <vt:lpstr>四. 阻塞分析</vt:lpstr>
      <vt:lpstr>4.1 内因</vt:lpstr>
      <vt:lpstr>4.1 内因</vt:lpstr>
      <vt:lpstr>4.1 内因</vt:lpstr>
      <vt:lpstr>4.2 外因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浅谈Redis持久化方式</dc:title>
  <dc:creator>Microsoft Office 用户</dc:creator>
  <cp:lastModifiedBy>Microsoft Office 用户</cp:lastModifiedBy>
  <cp:revision>327</cp:revision>
  <dcterms:created xsi:type="dcterms:W3CDTF">2019-03-13T15:12:59Z</dcterms:created>
  <dcterms:modified xsi:type="dcterms:W3CDTF">2019-04-12T06:55:08Z</dcterms:modified>
</cp:coreProperties>
</file>